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65" r:id="rId6"/>
    <p:sldId id="267" r:id="rId7"/>
    <p:sldId id="259" r:id="rId8"/>
    <p:sldId id="266" r:id="rId9"/>
    <p:sldId id="307" r:id="rId10"/>
    <p:sldId id="268" r:id="rId11"/>
    <p:sldId id="260" r:id="rId12"/>
    <p:sldId id="270" r:id="rId13"/>
    <p:sldId id="271" r:id="rId14"/>
    <p:sldId id="261" r:id="rId15"/>
    <p:sldId id="272" r:id="rId16"/>
    <p:sldId id="273" r:id="rId17"/>
    <p:sldId id="311" r:id="rId18"/>
    <p:sldId id="277" r:id="rId19"/>
    <p:sldId id="275" r:id="rId20"/>
    <p:sldId id="262" r:id="rId21"/>
    <p:sldId id="263" r:id="rId22"/>
    <p:sldId id="276" r:id="rId23"/>
    <p:sldId id="287" r:id="rId24"/>
    <p:sldId id="304" r:id="rId25"/>
    <p:sldId id="278" r:id="rId26"/>
    <p:sldId id="279" r:id="rId27"/>
    <p:sldId id="280" r:id="rId28"/>
    <p:sldId id="285" r:id="rId29"/>
    <p:sldId id="281" r:id="rId30"/>
    <p:sldId id="286" r:id="rId31"/>
    <p:sldId id="282" r:id="rId32"/>
    <p:sldId id="283" r:id="rId33"/>
    <p:sldId id="284" r:id="rId34"/>
    <p:sldId id="306" r:id="rId35"/>
    <p:sldId id="288" r:id="rId36"/>
    <p:sldId id="289" r:id="rId37"/>
    <p:sldId id="290" r:id="rId38"/>
    <p:sldId id="291" r:id="rId39"/>
    <p:sldId id="293" r:id="rId40"/>
    <p:sldId id="294" r:id="rId41"/>
    <p:sldId id="295" r:id="rId42"/>
    <p:sldId id="296" r:id="rId43"/>
    <p:sldId id="301" r:id="rId44"/>
    <p:sldId id="298" r:id="rId45"/>
    <p:sldId id="302" r:id="rId46"/>
    <p:sldId id="299" r:id="rId47"/>
    <p:sldId id="303" r:id="rId48"/>
    <p:sldId id="410" r:id="rId49"/>
    <p:sldId id="411" r:id="rId50"/>
    <p:sldId id="412" r:id="rId51"/>
    <p:sldId id="308" r:id="rId52"/>
    <p:sldId id="309" r:id="rId53"/>
    <p:sldId id="312" r:id="rId54"/>
    <p:sldId id="313" r:id="rId55"/>
    <p:sldId id="314" r:id="rId56"/>
    <p:sldId id="315" r:id="rId57"/>
    <p:sldId id="318" r:id="rId58"/>
    <p:sldId id="322" r:id="rId59"/>
    <p:sldId id="316" r:id="rId60"/>
    <p:sldId id="317" r:id="rId61"/>
    <p:sldId id="319" r:id="rId62"/>
    <p:sldId id="320" r:id="rId63"/>
    <p:sldId id="321"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413" r:id="rId85"/>
    <p:sldId id="343" r:id="rId86"/>
    <p:sldId id="344" r:id="rId87"/>
    <p:sldId id="345" r:id="rId88"/>
    <p:sldId id="346" r:id="rId89"/>
    <p:sldId id="347" r:id="rId90"/>
    <p:sldId id="348" r:id="rId91"/>
    <p:sldId id="349" r:id="rId92"/>
    <p:sldId id="350" r:id="rId93"/>
    <p:sldId id="351" r:id="rId94"/>
    <p:sldId id="353" r:id="rId95"/>
    <p:sldId id="354" r:id="rId96"/>
    <p:sldId id="356" r:id="rId97"/>
    <p:sldId id="357" r:id="rId98"/>
    <p:sldId id="359" r:id="rId99"/>
    <p:sldId id="360" r:id="rId100"/>
    <p:sldId id="361" r:id="rId101"/>
    <p:sldId id="362" r:id="rId102"/>
    <p:sldId id="363" r:id="rId103"/>
    <p:sldId id="364" r:id="rId104"/>
    <p:sldId id="365" r:id="rId105"/>
    <p:sldId id="366" r:id="rId106"/>
    <p:sldId id="367" r:id="rId107"/>
    <p:sldId id="368" r:id="rId108"/>
    <p:sldId id="369" r:id="rId109"/>
    <p:sldId id="418" r:id="rId110"/>
    <p:sldId id="370" r:id="rId111"/>
    <p:sldId id="372" r:id="rId112"/>
    <p:sldId id="371" r:id="rId113"/>
    <p:sldId id="373" r:id="rId114"/>
    <p:sldId id="374" r:id="rId115"/>
    <p:sldId id="375" r:id="rId116"/>
    <p:sldId id="376" r:id="rId117"/>
    <p:sldId id="377" r:id="rId118"/>
    <p:sldId id="378" r:id="rId119"/>
    <p:sldId id="380" r:id="rId120"/>
    <p:sldId id="379" r:id="rId121"/>
    <p:sldId id="382" r:id="rId122"/>
    <p:sldId id="381" r:id="rId123"/>
    <p:sldId id="383" r:id="rId124"/>
    <p:sldId id="417" r:id="rId125"/>
    <p:sldId id="384" r:id="rId126"/>
    <p:sldId id="385" r:id="rId127"/>
    <p:sldId id="386" r:id="rId128"/>
    <p:sldId id="404" r:id="rId129"/>
    <p:sldId id="387" r:id="rId130"/>
    <p:sldId id="391" r:id="rId131"/>
    <p:sldId id="392" r:id="rId132"/>
    <p:sldId id="395" r:id="rId133"/>
    <p:sldId id="394" r:id="rId134"/>
    <p:sldId id="396" r:id="rId135"/>
    <p:sldId id="405" r:id="rId136"/>
    <p:sldId id="406" r:id="rId137"/>
    <p:sldId id="407" r:id="rId138"/>
    <p:sldId id="408" r:id="rId139"/>
    <p:sldId id="409" r:id="rId140"/>
    <p:sldId id="389" r:id="rId141"/>
    <p:sldId id="393" r:id="rId142"/>
    <p:sldId id="397" r:id="rId143"/>
    <p:sldId id="401" r:id="rId144"/>
    <p:sldId id="398" r:id="rId145"/>
    <p:sldId id="400" r:id="rId146"/>
    <p:sldId id="402" r:id="rId147"/>
    <p:sldId id="403" r:id="rId148"/>
    <p:sldId id="399" r:id="rId149"/>
    <p:sldId id="414" r:id="rId150"/>
    <p:sldId id="415" r:id="rId151"/>
    <p:sldId id="416" r:id="rId1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5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95688A-669D-4EEF-8DF7-689744739677}" type="datetimeFigureOut">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4808D-331F-460E-BB1C-3469E53A7DA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95688A-669D-4EEF-8DF7-689744739677}" type="datetimeFigureOut">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4808D-331F-460E-BB1C-3469E53A7D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95688A-669D-4EEF-8DF7-689744739677}" type="datetimeFigureOut">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4808D-331F-460E-BB1C-3469E53A7D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95688A-669D-4EEF-8DF7-689744739677}" type="datetimeFigureOut">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4808D-331F-460E-BB1C-3469E53A7DA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95688A-669D-4EEF-8DF7-689744739677}" type="datetimeFigureOut">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A4808D-331F-460E-BB1C-3469E53A7D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95688A-669D-4EEF-8DF7-689744739677}" type="datetimeFigureOut">
              <a:rPr lang="en-US" smtClean="0"/>
              <a:pPr/>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A4808D-331F-460E-BB1C-3469E53A7DA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95688A-669D-4EEF-8DF7-689744739677}" type="datetimeFigureOut">
              <a:rPr lang="en-US" smtClean="0"/>
              <a:pPr/>
              <a:t>9/9/2016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A4808D-331F-460E-BB1C-3469E53A7D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95688A-669D-4EEF-8DF7-689744739677}" type="datetimeFigureOut">
              <a:rPr lang="en-US" smtClean="0"/>
              <a:pPr/>
              <a:t>9/9/2016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A4808D-331F-460E-BB1C-3469E53A7D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5688A-669D-4EEF-8DF7-689744739677}" type="datetimeFigureOut">
              <a:rPr lang="en-US" smtClean="0"/>
              <a:pPr/>
              <a:t>9/9/2016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A4808D-331F-460E-BB1C-3469E53A7D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95688A-669D-4EEF-8DF7-689744739677}" type="datetimeFigureOut">
              <a:rPr lang="en-US" smtClean="0"/>
              <a:pPr/>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A4808D-331F-460E-BB1C-3469E53A7DA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95688A-669D-4EEF-8DF7-689744739677}" type="datetimeFigureOut">
              <a:rPr lang="en-US" smtClean="0"/>
              <a:pPr/>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A4808D-331F-460E-BB1C-3469E53A7DA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95688A-669D-4EEF-8DF7-689744739677}" type="datetimeFigureOut">
              <a:rPr lang="en-US" smtClean="0"/>
              <a:pPr/>
              <a:t>9/9/2016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A4808D-331F-460E-BB1C-3469E53A7D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5.jpeg"/><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image" Target="../media/image118.jpg"/><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2" Type="http://schemas.openxmlformats.org/officeDocument/2006/relationships/hyperlink" Target="http://www.pbs.org/wgbh/nova/nature/bugs-that-live-on-you.html"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21.jpeg"/><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3" Type="http://schemas.openxmlformats.org/officeDocument/2006/relationships/image" Target="../media/image124.jpg"/><Relationship Id="rId2" Type="http://schemas.openxmlformats.org/officeDocument/2006/relationships/image" Target="../media/image123.jpg"/><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hyperlink" Target="http://www.youtube.com/watch?v=Rpj0emEGShQ&amp;feature=player_embedded" TargetMode="Externa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29.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3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image" Target="../media/image132.jpeg"/><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image" Target="../media/image134.jpeg"/><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37.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image" Target="../media/image138.jpeg"/><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image" Target="../media/image141.png"/><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image" Target="../media/image143.gif"/><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image" Target="../media/image146.jpeg"/><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2" Type="http://schemas.openxmlformats.org/officeDocument/2006/relationships/image" Target="../media/image148.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49.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50.jp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51.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152.gif"/><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53.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54.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1.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gif"/><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gif"/><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78.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gif"/><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84.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image" Target="../media/image89.gi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jpe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gif"/><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821362"/>
          </a:xfrm>
        </p:spPr>
        <p:txBody>
          <a:bodyPr/>
          <a:lstStyle/>
          <a:p>
            <a:r>
              <a:rPr lang="en-US">
                <a:solidFill>
                  <a:srgbClr val="7030A0"/>
                </a:solidFill>
              </a:rPr>
              <a:t>THE KINGDOM PROTISTA</a:t>
            </a:r>
            <a:br>
              <a:rPr lang="en-US">
                <a:solidFill>
                  <a:srgbClr val="7030A0"/>
                </a:solidFill>
              </a:rPr>
            </a:br>
            <a:endParaRPr lang="en-US" dirty="0">
              <a:solidFill>
                <a:srgbClr val="7030A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i="1" dirty="0" err="1"/>
              <a:t>Giardia</a:t>
            </a:r>
            <a:r>
              <a:rPr lang="en-US" sz="2800" i="1" dirty="0"/>
              <a:t> </a:t>
            </a:r>
            <a:r>
              <a:rPr lang="en-US" sz="2800" i="1" dirty="0" err="1"/>
              <a:t>lamblia</a:t>
            </a:r>
            <a:endParaRPr lang="en-US" sz="2800" i="1" dirty="0"/>
          </a:p>
        </p:txBody>
      </p:sp>
      <p:pic>
        <p:nvPicPr>
          <p:cNvPr id="4" name="Content Placeholder 3" descr="giardiacostume.jpg"/>
          <p:cNvPicPr>
            <a:picLocks noGrp="1" noChangeAspect="1"/>
          </p:cNvPicPr>
          <p:nvPr>
            <p:ph idx="1"/>
          </p:nvPr>
        </p:nvPicPr>
        <p:blipFill>
          <a:blip r:embed="rId2" cstate="print"/>
          <a:stretch>
            <a:fillRect/>
          </a:stretch>
        </p:blipFill>
        <p:spPr>
          <a:xfrm>
            <a:off x="2286000" y="1219200"/>
            <a:ext cx="4800599" cy="4648200"/>
          </a:xfr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Text Placeholder 3"/>
          <p:cNvSpPr>
            <a:spLocks noGrp="1"/>
          </p:cNvSpPr>
          <p:nvPr>
            <p:ph type="body" idx="1"/>
          </p:nvPr>
        </p:nvSpPr>
        <p:spPr/>
        <p:txBody>
          <a:bodyPr/>
          <a:lstStyle/>
          <a:p>
            <a:r>
              <a:rPr lang="en-US" dirty="0"/>
              <a:t>Tsetse fly</a:t>
            </a:r>
          </a:p>
        </p:txBody>
      </p:sp>
      <p:pic>
        <p:nvPicPr>
          <p:cNvPr id="8" name="Content Placeholder 7" descr="tsetsefly.jpg"/>
          <p:cNvPicPr>
            <a:picLocks noGrp="1" noChangeAspect="1"/>
          </p:cNvPicPr>
          <p:nvPr>
            <p:ph sz="half" idx="2"/>
          </p:nvPr>
        </p:nvPicPr>
        <p:blipFill>
          <a:blip r:embed="rId2" cstate="print"/>
          <a:stretch>
            <a:fillRect/>
          </a:stretch>
        </p:blipFill>
        <p:spPr>
          <a:xfrm>
            <a:off x="609600" y="2209800"/>
            <a:ext cx="3733800" cy="3038475"/>
          </a:xfrm>
        </p:spPr>
      </p:pic>
      <p:sp>
        <p:nvSpPr>
          <p:cNvPr id="6" name="Text Placeholder 5"/>
          <p:cNvSpPr>
            <a:spLocks noGrp="1"/>
          </p:cNvSpPr>
          <p:nvPr>
            <p:ph type="body" sz="quarter" idx="3"/>
          </p:nvPr>
        </p:nvSpPr>
        <p:spPr/>
        <p:txBody>
          <a:bodyPr/>
          <a:lstStyle/>
          <a:p>
            <a:r>
              <a:rPr lang="en-US" dirty="0"/>
              <a:t>Trypanosomes in blood</a:t>
            </a:r>
          </a:p>
        </p:txBody>
      </p:sp>
      <p:pic>
        <p:nvPicPr>
          <p:cNvPr id="9" name="Content Placeholder 8" descr="afs trypanosome.jpg"/>
          <p:cNvPicPr>
            <a:picLocks noGrp="1" noChangeAspect="1"/>
          </p:cNvPicPr>
          <p:nvPr>
            <p:ph sz="quarter" idx="4"/>
          </p:nvPr>
        </p:nvPicPr>
        <p:blipFill>
          <a:blip r:embed="rId3" cstate="print"/>
          <a:stretch>
            <a:fillRect/>
          </a:stretch>
        </p:blipFill>
        <p:spPr>
          <a:xfrm>
            <a:off x="4648200" y="2209800"/>
            <a:ext cx="4041775" cy="2967302"/>
          </a:xfr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9" name="Content Placeholder 8" descr="afss map.jpg"/>
          <p:cNvPicPr>
            <a:picLocks noGrp="1" noChangeAspect="1"/>
          </p:cNvPicPr>
          <p:nvPr>
            <p:ph idx="1"/>
          </p:nvPr>
        </p:nvPicPr>
        <p:blipFill>
          <a:blip r:embed="rId2" cstate="print"/>
          <a:stretch>
            <a:fillRect/>
          </a:stretch>
        </p:blipFill>
        <p:spPr>
          <a:xfrm>
            <a:off x="1600200" y="457200"/>
            <a:ext cx="5943600" cy="5668963"/>
          </a:xfrm>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pic>
        <p:nvPicPr>
          <p:cNvPr id="9" name="Content Placeholder 8" descr="afss ward.jpg"/>
          <p:cNvPicPr>
            <a:picLocks noGrp="1" noChangeAspect="1"/>
          </p:cNvPicPr>
          <p:nvPr>
            <p:ph idx="1"/>
          </p:nvPr>
        </p:nvPicPr>
        <p:blipFill>
          <a:blip r:embed="rId2" cstate="print"/>
          <a:stretch>
            <a:fillRect/>
          </a:stretch>
        </p:blipFill>
        <p:spPr>
          <a:xfrm>
            <a:off x="1295400" y="685800"/>
            <a:ext cx="6477000" cy="4800599"/>
          </a:xfrm>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897562"/>
          </a:xfrm>
        </p:spPr>
        <p:txBody>
          <a:bodyPr>
            <a:normAutofit/>
          </a:bodyPr>
          <a:lstStyle/>
          <a:p>
            <a:pPr algn="l"/>
            <a:r>
              <a:rPr lang="en-US" sz="2800" dirty="0"/>
              <a:t>	SCABIES</a:t>
            </a:r>
            <a:br>
              <a:rPr lang="en-US" sz="2800" dirty="0"/>
            </a:br>
            <a:r>
              <a:rPr lang="en-US" sz="2800" dirty="0"/>
              <a:t>		- </a:t>
            </a:r>
            <a:r>
              <a:rPr lang="en-US" sz="2800" i="1" dirty="0" err="1"/>
              <a:t>Sarcoptes</a:t>
            </a:r>
            <a:r>
              <a:rPr lang="en-US" sz="2800" i="1" dirty="0"/>
              <a:t> </a:t>
            </a:r>
            <a:r>
              <a:rPr lang="en-US" sz="2800" i="1" dirty="0" err="1"/>
              <a:t>scabei</a:t>
            </a:r>
            <a:br>
              <a:rPr lang="en-US" sz="2800" dirty="0"/>
            </a:br>
            <a:r>
              <a:rPr lang="en-US" sz="2800" dirty="0"/>
              <a:t>		- intense </a:t>
            </a:r>
            <a:r>
              <a:rPr lang="en-US" sz="2800" dirty="0" err="1"/>
              <a:t>pruritis</a:t>
            </a:r>
            <a:r>
              <a:rPr lang="en-US" sz="2800" dirty="0"/>
              <a:t> (itch) of the skin as mites</a:t>
            </a:r>
            <a:br>
              <a:rPr lang="en-US" sz="2800" dirty="0"/>
            </a:br>
            <a:r>
              <a:rPr lang="en-US" sz="2800" dirty="0"/>
              <a:t>			burrow and lay eggs</a:t>
            </a:r>
            <a:br>
              <a:rPr lang="en-US" sz="2800" dirty="0"/>
            </a:br>
            <a:endParaRPr lang="en-US" sz="2800"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pic>
        <p:nvPicPr>
          <p:cNvPr id="8" name="Content Placeholder 7" descr="scabies.jpg"/>
          <p:cNvPicPr>
            <a:picLocks noGrp="1" noChangeAspect="1"/>
          </p:cNvPicPr>
          <p:nvPr>
            <p:ph idx="1"/>
          </p:nvPr>
        </p:nvPicPr>
        <p:blipFill>
          <a:blip r:embed="rId2" cstate="print"/>
          <a:stretch>
            <a:fillRect/>
          </a:stretch>
        </p:blipFill>
        <p:spPr>
          <a:xfrm>
            <a:off x="1143000" y="762000"/>
            <a:ext cx="6781800" cy="5181599"/>
          </a:xfrm>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592762"/>
          </a:xfrm>
        </p:spPr>
        <p:txBody>
          <a:bodyPr>
            <a:normAutofit/>
          </a:bodyPr>
          <a:lstStyle/>
          <a:p>
            <a:pPr algn="l"/>
            <a:r>
              <a:rPr lang="en-US" sz="2800" dirty="0"/>
              <a:t>	PEDICULOSIS</a:t>
            </a:r>
            <a:br>
              <a:rPr lang="en-US" sz="2800" dirty="0"/>
            </a:br>
            <a:r>
              <a:rPr lang="en-US" sz="2800" dirty="0"/>
              <a:t>		- </a:t>
            </a:r>
            <a:r>
              <a:rPr lang="en-US" sz="2800" i="1" dirty="0" err="1"/>
              <a:t>Pediculus</a:t>
            </a:r>
            <a:r>
              <a:rPr lang="en-US" sz="2800" i="1" dirty="0"/>
              <a:t> </a:t>
            </a:r>
            <a:r>
              <a:rPr lang="en-US" sz="2800" i="1" dirty="0" err="1"/>
              <a:t>humanis</a:t>
            </a:r>
            <a:br>
              <a:rPr lang="en-US" sz="2800" dirty="0"/>
            </a:br>
            <a:r>
              <a:rPr lang="en-US" sz="2800" dirty="0"/>
              <a:t>			human head and body lice</a:t>
            </a:r>
            <a:br>
              <a:rPr lang="en-US" sz="2800" dirty="0"/>
            </a:br>
            <a:r>
              <a:rPr lang="en-US" sz="2800" dirty="0"/>
              <a:t>		- </a:t>
            </a:r>
            <a:r>
              <a:rPr lang="en-US" sz="2800" i="1" dirty="0" err="1"/>
              <a:t>Phthirus</a:t>
            </a:r>
            <a:r>
              <a:rPr lang="en-US" sz="2800" i="1" dirty="0"/>
              <a:t> pubis</a:t>
            </a:r>
            <a:br>
              <a:rPr lang="en-US" sz="2800" dirty="0"/>
            </a:br>
            <a:r>
              <a:rPr lang="en-US" sz="2800" dirty="0"/>
              <a:t>			pubic lice</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Text Placeholder 3"/>
          <p:cNvSpPr>
            <a:spLocks noGrp="1"/>
          </p:cNvSpPr>
          <p:nvPr>
            <p:ph type="body" idx="1"/>
          </p:nvPr>
        </p:nvSpPr>
        <p:spPr/>
        <p:txBody>
          <a:bodyPr/>
          <a:lstStyle/>
          <a:p>
            <a:endParaRPr lang="en-US"/>
          </a:p>
        </p:txBody>
      </p:sp>
      <p:sp>
        <p:nvSpPr>
          <p:cNvPr id="6" name="Text Placeholder 5"/>
          <p:cNvSpPr>
            <a:spLocks noGrp="1"/>
          </p:cNvSpPr>
          <p:nvPr>
            <p:ph type="body" sz="quarter" idx="3"/>
          </p:nvPr>
        </p:nvSpPr>
        <p:spPr/>
        <p:txBody>
          <a:bodyPr/>
          <a:lstStyle/>
          <a:p>
            <a:endParaRPr lang="en-US"/>
          </a:p>
        </p:txBody>
      </p:sp>
      <p:pic>
        <p:nvPicPr>
          <p:cNvPr id="9" name="Content Placeholder 8" descr="lice nits.jpg"/>
          <p:cNvPicPr>
            <a:picLocks noGrp="1" noChangeAspect="1"/>
          </p:cNvPicPr>
          <p:nvPr>
            <p:ph sz="quarter" idx="4"/>
          </p:nvPr>
        </p:nvPicPr>
        <p:blipFill>
          <a:blip r:embed="rId2" cstate="print"/>
          <a:stretch>
            <a:fillRect/>
          </a:stretch>
        </p:blipFill>
        <p:spPr>
          <a:xfrm>
            <a:off x="2438400" y="1371600"/>
            <a:ext cx="3962400" cy="4114800"/>
          </a:xfrm>
        </p:spPr>
      </p:pic>
      <p:pic>
        <p:nvPicPr>
          <p:cNvPr id="8" name="Content Placeholder 7" descr="lice nits.jpg"/>
          <p:cNvPicPr>
            <a:picLocks noGrp="1" noChangeAspect="1"/>
          </p:cNvPicPr>
          <p:nvPr>
            <p:ph sz="half" idx="2"/>
          </p:nvPr>
        </p:nvPicPr>
        <p:blipFill>
          <a:blip r:embed="rId3" cstate="print"/>
          <a:stretch>
            <a:fillRect/>
          </a:stretch>
        </p:blipFill>
        <p:spPr>
          <a:xfrm>
            <a:off x="1981200" y="762000"/>
            <a:ext cx="5334000" cy="5105400"/>
          </a:xfr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2800" dirty="0"/>
              <a:t>Human head louse – “nit picking”</a:t>
            </a:r>
          </a:p>
        </p:txBody>
      </p:sp>
      <p:pic>
        <p:nvPicPr>
          <p:cNvPr id="7" name="Content Placeholder 6" descr="nits lice.jpg"/>
          <p:cNvPicPr>
            <a:picLocks noGrp="1" noChangeAspect="1"/>
          </p:cNvPicPr>
          <p:nvPr>
            <p:ph idx="1"/>
          </p:nvPr>
        </p:nvPicPr>
        <p:blipFill>
          <a:blip r:embed="rId2" cstate="print"/>
          <a:stretch>
            <a:fillRect/>
          </a:stretch>
        </p:blipFill>
        <p:spPr>
          <a:xfrm>
            <a:off x="1981200" y="1447800"/>
            <a:ext cx="5257800" cy="4800600"/>
          </a:xfr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06362"/>
          </a:xfrm>
        </p:spPr>
        <p:txBody>
          <a:bodyPr>
            <a:normAutofit fontScale="90000"/>
          </a:bodyPr>
          <a:lstStyle/>
          <a:p>
            <a:endParaRPr lang="en-US" dirty="0"/>
          </a:p>
        </p:txBody>
      </p:sp>
      <p:sp>
        <p:nvSpPr>
          <p:cNvPr id="5" name="Text Placeholder 4"/>
          <p:cNvSpPr>
            <a:spLocks noGrp="1"/>
          </p:cNvSpPr>
          <p:nvPr>
            <p:ph type="body" idx="1"/>
          </p:nvPr>
        </p:nvSpPr>
        <p:spPr/>
        <p:txBody>
          <a:bodyPr/>
          <a:lstStyle/>
          <a:p>
            <a:r>
              <a:rPr lang="en-US" dirty="0"/>
              <a:t>Human body lice</a:t>
            </a:r>
          </a:p>
          <a:p>
            <a:endParaRPr lang="en-US" dirty="0"/>
          </a:p>
          <a:p>
            <a:endParaRPr lang="en-US"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3401" y="1600200"/>
            <a:ext cx="3733800" cy="2820864"/>
          </a:xfrm>
        </p:spPr>
      </p:pic>
      <p:sp>
        <p:nvSpPr>
          <p:cNvPr id="7" name="Text Placeholder 6"/>
          <p:cNvSpPr>
            <a:spLocks noGrp="1"/>
          </p:cNvSpPr>
          <p:nvPr>
            <p:ph type="body" sz="quarter" idx="3"/>
          </p:nvPr>
        </p:nvSpPr>
        <p:spPr/>
        <p:txBody>
          <a:bodyPr/>
          <a:lstStyle/>
          <a:p>
            <a:r>
              <a:rPr lang="en-US" dirty="0"/>
              <a:t>Pubic lice</a:t>
            </a:r>
          </a:p>
          <a:p>
            <a:endParaRPr lang="en-US" dirty="0"/>
          </a:p>
          <a:p>
            <a:endParaRPr lang="en-US" dirty="0"/>
          </a:p>
        </p:txBody>
      </p:sp>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724400" y="1600200"/>
            <a:ext cx="3965575" cy="2802731"/>
          </a:xfr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6049962"/>
          </a:xfrm>
        </p:spPr>
        <p:txBody>
          <a:bodyPr/>
          <a:lstStyle/>
          <a:p>
            <a:r>
              <a:rPr lang="en-US" dirty="0"/>
              <a:t>Watch the following slide presentation on insects that live with you all the time. </a:t>
            </a:r>
            <a:r>
              <a:rPr lang="en-US" dirty="0">
                <a:sym typeface="Wingdings" pitchFamily="2" charset="2"/>
              </a:rPr>
              <a:t></a:t>
            </a:r>
            <a:br>
              <a:rPr lang="en-US" dirty="0">
                <a:sym typeface="Wingdings" pitchFamily="2" charset="2"/>
              </a:rPr>
            </a:br>
            <a:br>
              <a:rPr lang="en-US" dirty="0">
                <a:sym typeface="Wingdings" pitchFamily="2" charset="2"/>
              </a:rPr>
            </a:br>
            <a:r>
              <a:rPr lang="en-US" sz="1800" dirty="0">
                <a:sym typeface="Wingdings" pitchFamily="2" charset="2"/>
                <a:hlinkClick r:id="rId2"/>
              </a:rPr>
              <a:t>http://www.pbs.org/wgbh/nova/nature/bugs-that-live-on-you.html</a:t>
            </a:r>
            <a:br>
              <a:rPr lang="en-US" sz="1800" dirty="0">
                <a:sym typeface="Wingdings" pitchFamily="2" charset="2"/>
              </a:rPr>
            </a:br>
            <a:br>
              <a:rPr lang="en-US" sz="1800" dirty="0">
                <a:sym typeface="Wingdings" pitchFamily="2" charset="2"/>
              </a:rPr>
            </a:br>
            <a:r>
              <a:rPr lang="en-US" sz="1800" dirty="0">
                <a:sym typeface="Wingdings" pitchFamily="2" charset="2"/>
              </a:rPr>
              <a:t>Click on “launch interactive” to view </a:t>
            </a:r>
            <a:r>
              <a:rPr lang="en-US" sz="1800">
                <a:sym typeface="Wingdings" pitchFamily="2" charset="2"/>
              </a:rPr>
              <a:t>the presentation.</a:t>
            </a:r>
            <a:br>
              <a:rPr lang="en-US" sz="1800" dirty="0">
                <a:sym typeface="Wingdings" pitchFamily="2" charset="2"/>
              </a:rPr>
            </a:br>
            <a:endParaRPr lang="en-US" sz="1800" dirty="0"/>
          </a:p>
        </p:txBody>
      </p:sp>
    </p:spTree>
    <p:extLst>
      <p:ext uri="{BB962C8B-B14F-4D97-AF65-F5344CB8AC3E}">
        <p14:creationId xmlns:p14="http://schemas.microsoft.com/office/powerpoint/2010/main" val="3864550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40362"/>
          </a:xfrm>
        </p:spPr>
        <p:txBody>
          <a:bodyPr>
            <a:normAutofit/>
          </a:bodyPr>
          <a:lstStyle/>
          <a:p>
            <a:pPr algn="l"/>
            <a:r>
              <a:rPr lang="en-US" sz="2800" dirty="0"/>
              <a:t>3. Phylum </a:t>
            </a:r>
            <a:r>
              <a:rPr lang="en-US" sz="2800" dirty="0" err="1"/>
              <a:t>Ciliophora</a:t>
            </a:r>
            <a:br>
              <a:rPr lang="en-US" sz="2800" dirty="0"/>
            </a:br>
            <a:r>
              <a:rPr lang="en-US" sz="2800" dirty="0"/>
              <a:t>	- use cilia for motility </a:t>
            </a:r>
            <a:br>
              <a:rPr lang="en-US" sz="2800" dirty="0"/>
            </a:br>
            <a:r>
              <a:rPr lang="en-US" sz="2800" dirty="0"/>
              <a:t>	- Paramecia</a:t>
            </a:r>
            <a:br>
              <a:rPr lang="en-US" sz="2800" dirty="0"/>
            </a:br>
            <a:r>
              <a:rPr lang="en-US" sz="2800" dirty="0"/>
              <a:t>	- </a:t>
            </a:r>
            <a:r>
              <a:rPr lang="en-US" sz="2800" i="1" dirty="0" err="1"/>
              <a:t>Balantidium</a:t>
            </a:r>
            <a:r>
              <a:rPr lang="en-US" sz="2800" i="1" dirty="0"/>
              <a:t> coli</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5592762"/>
          </a:xfrm>
        </p:spPr>
        <p:txBody>
          <a:bodyPr/>
          <a:lstStyle/>
          <a:p>
            <a:r>
              <a:rPr lang="en-US" dirty="0">
                <a:solidFill>
                  <a:srgbClr val="002060"/>
                </a:solidFill>
              </a:rPr>
              <a:t>Viruses </a:t>
            </a:r>
            <a:br>
              <a:rPr lang="en-US" dirty="0">
                <a:solidFill>
                  <a:srgbClr val="002060"/>
                </a:solidFill>
              </a:rPr>
            </a:br>
            <a:br>
              <a:rPr lang="en-US" dirty="0">
                <a:solidFill>
                  <a:srgbClr val="002060"/>
                </a:solidFill>
              </a:rPr>
            </a:br>
            <a:r>
              <a:rPr lang="en-US" sz="2800" dirty="0">
                <a:solidFill>
                  <a:srgbClr val="002060"/>
                </a:solidFill>
              </a:rPr>
              <a:t>The “snot” lecture </a:t>
            </a:r>
            <a:r>
              <a:rPr lang="en-US" sz="2800" dirty="0">
                <a:solidFill>
                  <a:srgbClr val="002060"/>
                </a:solidFill>
                <a:sym typeface="Wingdings" pitchFamily="2" charset="2"/>
              </a:rPr>
              <a:t></a:t>
            </a:r>
            <a:endParaRPr lang="en-US" dirty="0">
              <a:solidFill>
                <a:srgbClr val="002060"/>
              </a:solidFil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pPr algn="l"/>
            <a:r>
              <a:rPr lang="en-US" sz="2800" dirty="0"/>
              <a:t>COLDS			INFLUENZA</a:t>
            </a:r>
            <a:br>
              <a:rPr lang="en-US" sz="2800" dirty="0"/>
            </a:br>
            <a:r>
              <a:rPr lang="en-US" sz="2800" dirty="0"/>
              <a:t>MUMPS			RUBELLA (GERMAN MEASLES)</a:t>
            </a:r>
            <a:br>
              <a:rPr lang="en-US" sz="2800" dirty="0"/>
            </a:br>
            <a:r>
              <a:rPr lang="en-US" sz="2800" dirty="0"/>
              <a:t>POLIOMYELITIS		RUBEOLA (RED MEASLES)</a:t>
            </a:r>
            <a:br>
              <a:rPr lang="en-US" sz="2800" dirty="0"/>
            </a:br>
            <a:r>
              <a:rPr lang="en-US" sz="2800" dirty="0"/>
              <a:t>CHICKEN POX		SMALLPOX</a:t>
            </a:r>
            <a:br>
              <a:rPr lang="en-US" sz="2800" dirty="0"/>
            </a:br>
            <a:r>
              <a:rPr lang="en-US" sz="2800" dirty="0"/>
              <a:t>RABIES			WARTS (INCLUDING HPV)</a:t>
            </a:r>
            <a:br>
              <a:rPr lang="en-US" sz="2800" dirty="0"/>
            </a:br>
            <a:r>
              <a:rPr lang="en-US" sz="2800" dirty="0"/>
              <a:t>HERPES			HEPATITIS</a:t>
            </a:r>
            <a:br>
              <a:rPr lang="en-US" sz="2800" dirty="0"/>
            </a:br>
            <a:r>
              <a:rPr lang="en-US" sz="2800" dirty="0"/>
              <a:t>MONONUCLEOSIS		HIV</a:t>
            </a:r>
            <a:br>
              <a:rPr lang="en-US" sz="2800" dirty="0"/>
            </a:br>
            <a:br>
              <a:rPr lang="en-US" sz="2800" dirty="0"/>
            </a:br>
            <a:endParaRPr lang="en-US" sz="2800"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pPr algn="l"/>
            <a:r>
              <a:rPr lang="en-US" sz="2800" dirty="0"/>
              <a:t>Louis Pasteur coined the term “virus” which means 	poison in </a:t>
            </a:r>
            <a:r>
              <a:rPr lang="en-US" sz="2800" dirty="0" err="1"/>
              <a:t>latin</a:t>
            </a:r>
            <a:r>
              <a:rPr lang="en-US" sz="2800" dirty="0"/>
              <a:t>.</a:t>
            </a:r>
            <a:br>
              <a:rPr lang="en-US" sz="2800" dirty="0"/>
            </a:br>
            <a:br>
              <a:rPr lang="en-US" sz="2800" dirty="0"/>
            </a:br>
            <a:r>
              <a:rPr lang="en-US" sz="2800" dirty="0"/>
              <a:t>All types of cells appear to have viruses that can affect 	them.</a:t>
            </a:r>
            <a:br>
              <a:rPr lang="en-US" sz="2800" dirty="0"/>
            </a:br>
            <a:r>
              <a:rPr lang="en-US" sz="2800" dirty="0"/>
              <a:t>	</a:t>
            </a:r>
            <a:br>
              <a:rPr lang="en-US" sz="2800" dirty="0"/>
            </a:br>
            <a:r>
              <a:rPr lang="en-US" sz="2800" dirty="0"/>
              <a:t>Are viruses alive?</a:t>
            </a:r>
            <a:br>
              <a:rPr lang="en-US" sz="2800" dirty="0"/>
            </a:br>
            <a:r>
              <a:rPr lang="en-US" sz="2800" dirty="0"/>
              <a:t>	Although they can reproduce and evolve, they 	don’t share the other characteristics of living 	things, especially since </a:t>
            </a:r>
            <a:r>
              <a:rPr lang="en-US" sz="2800" dirty="0">
                <a:solidFill>
                  <a:srgbClr val="FF0000"/>
                </a:solidFill>
              </a:rPr>
              <a:t>VIRUSES ARE NOT MADE 	OF CELLS!</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a:bodyPr>
          <a:lstStyle/>
          <a:p>
            <a:pPr algn="l"/>
            <a:r>
              <a:rPr lang="en-US" sz="2800" dirty="0"/>
              <a:t>Viruses are obligate intracellular parasites.</a:t>
            </a:r>
            <a:br>
              <a:rPr lang="en-US" sz="2800" dirty="0"/>
            </a:br>
            <a:br>
              <a:rPr lang="en-US" sz="2800" dirty="0"/>
            </a:br>
            <a:r>
              <a:rPr lang="en-US" sz="2800" dirty="0"/>
              <a:t>Viruses are very species and cell type specific:</a:t>
            </a:r>
            <a:br>
              <a:rPr lang="en-US" sz="2800" dirty="0"/>
            </a:br>
            <a:r>
              <a:rPr lang="en-US" sz="2800" dirty="0"/>
              <a:t>	- usually a virus infects one or two closely related 		species of organisms and typically only 		certain cells in those organisms.</a:t>
            </a:r>
            <a:br>
              <a:rPr lang="en-US" sz="2800" dirty="0"/>
            </a:br>
            <a:br>
              <a:rPr lang="en-US" sz="2800" dirty="0"/>
            </a:br>
            <a:r>
              <a:rPr lang="en-US" sz="2800" dirty="0">
                <a:solidFill>
                  <a:srgbClr val="FF0000"/>
                </a:solidFill>
              </a:rPr>
              <a:t>ANTIBIOTICS ARE USELESS AGAINST VIRUSES</a:t>
            </a:r>
            <a:br>
              <a:rPr lang="en-US" sz="2800" dirty="0"/>
            </a:br>
            <a:r>
              <a:rPr lang="en-US" sz="2800" dirty="0"/>
              <a:t>	since viruses have no cell parts, antibiotics 			(which attack cell parts) don’t destroy 		viruses.</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a:bodyPr>
          <a:lstStyle/>
          <a:p>
            <a:pPr algn="l"/>
            <a:r>
              <a:rPr lang="en-US" sz="2800" dirty="0"/>
              <a:t>To see a virus we need an </a:t>
            </a:r>
            <a:r>
              <a:rPr lang="en-US" sz="2800" dirty="0">
                <a:solidFill>
                  <a:srgbClr val="7030A0"/>
                </a:solidFill>
              </a:rPr>
              <a:t>electron microscope</a:t>
            </a:r>
            <a:r>
              <a:rPr lang="en-US" sz="2800" dirty="0"/>
              <a:t>.</a:t>
            </a:r>
            <a:br>
              <a:rPr lang="en-US" sz="2800" dirty="0"/>
            </a:br>
            <a:br>
              <a:rPr lang="en-US" sz="2800" dirty="0"/>
            </a:br>
            <a:r>
              <a:rPr lang="en-US" sz="2800" dirty="0"/>
              <a:t>Each individual virus particle is called a </a:t>
            </a:r>
            <a:r>
              <a:rPr lang="en-US" sz="2800" dirty="0">
                <a:solidFill>
                  <a:srgbClr val="FF0000"/>
                </a:solidFill>
              </a:rPr>
              <a:t>VIRION</a:t>
            </a:r>
            <a:r>
              <a:rPr lang="en-US" sz="2800" dirty="0"/>
              <a:t>.</a:t>
            </a:r>
            <a:br>
              <a:rPr lang="en-US" sz="2800" dirty="0"/>
            </a:br>
            <a:br>
              <a:rPr lang="en-US" sz="2800" dirty="0"/>
            </a:br>
            <a:endParaRPr lang="en-US" sz="2800"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a:t>All </a:t>
            </a:r>
            <a:r>
              <a:rPr lang="en-US" sz="2400" dirty="0" err="1"/>
              <a:t>virions</a:t>
            </a:r>
            <a:r>
              <a:rPr lang="en-US" sz="2400" dirty="0"/>
              <a:t> contain a </a:t>
            </a:r>
            <a:r>
              <a:rPr lang="en-US" sz="2400" dirty="0" err="1"/>
              <a:t>proten</a:t>
            </a:r>
            <a:r>
              <a:rPr lang="en-US" sz="2400" dirty="0"/>
              <a:t> coat (</a:t>
            </a:r>
            <a:r>
              <a:rPr lang="en-US" sz="2400" dirty="0" err="1"/>
              <a:t>capsid</a:t>
            </a:r>
            <a:r>
              <a:rPr lang="en-US" sz="2400" dirty="0"/>
              <a:t>) and either </a:t>
            </a:r>
            <a:r>
              <a:rPr lang="en-US" sz="2400" b="1" dirty="0"/>
              <a:t>DNA </a:t>
            </a:r>
            <a:r>
              <a:rPr lang="en-US" sz="2400" b="1" u="sng" dirty="0"/>
              <a:t>or</a:t>
            </a:r>
            <a:r>
              <a:rPr lang="en-US" sz="2400" b="1" dirty="0"/>
              <a:t> RNA </a:t>
            </a:r>
            <a:r>
              <a:rPr lang="en-US" sz="2400" dirty="0"/>
              <a:t>but never both; some viruses may also be enveloped.</a:t>
            </a:r>
          </a:p>
        </p:txBody>
      </p:sp>
      <p:pic>
        <p:nvPicPr>
          <p:cNvPr id="5" name="Content Placeholder 4" descr="virus-743949.jpg"/>
          <p:cNvPicPr>
            <a:picLocks noGrp="1" noChangeAspect="1"/>
          </p:cNvPicPr>
          <p:nvPr>
            <p:ph idx="1"/>
          </p:nvPr>
        </p:nvPicPr>
        <p:blipFill>
          <a:blip r:embed="rId2" cstate="print"/>
          <a:stretch>
            <a:fillRect/>
          </a:stretch>
        </p:blipFill>
        <p:spPr>
          <a:xfrm>
            <a:off x="2133600" y="1447800"/>
            <a:ext cx="4800600" cy="4419599"/>
          </a:xfrm>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lstStyle/>
          <a:p>
            <a:r>
              <a:rPr lang="en-US" dirty="0" err="1"/>
              <a:t>Coronavirus</a:t>
            </a:r>
            <a:endParaRPr lang="en-US" dirty="0"/>
          </a:p>
        </p:txBody>
      </p:sp>
      <p:pic>
        <p:nvPicPr>
          <p:cNvPr id="9" name="Content Placeholder 8" descr="coronavirus.jpg"/>
          <p:cNvPicPr>
            <a:picLocks noGrp="1" noChangeAspect="1"/>
          </p:cNvPicPr>
          <p:nvPr>
            <p:ph sz="half" idx="2"/>
          </p:nvPr>
        </p:nvPicPr>
        <p:blipFill>
          <a:blip r:embed="rId2" cstate="print"/>
          <a:stretch>
            <a:fillRect/>
          </a:stretch>
        </p:blipFill>
        <p:spPr>
          <a:xfrm>
            <a:off x="914400" y="2209800"/>
            <a:ext cx="2667000" cy="2895600"/>
          </a:xfrm>
        </p:spPr>
      </p:pic>
      <p:sp>
        <p:nvSpPr>
          <p:cNvPr id="7" name="Text Placeholder 6"/>
          <p:cNvSpPr>
            <a:spLocks noGrp="1"/>
          </p:cNvSpPr>
          <p:nvPr>
            <p:ph type="body" sz="quarter" idx="3"/>
          </p:nvPr>
        </p:nvSpPr>
        <p:spPr/>
        <p:txBody>
          <a:bodyPr/>
          <a:lstStyle/>
          <a:p>
            <a:r>
              <a:rPr lang="en-US" dirty="0"/>
              <a:t>Influenza</a:t>
            </a:r>
          </a:p>
        </p:txBody>
      </p:sp>
      <p:pic>
        <p:nvPicPr>
          <p:cNvPr id="10" name="Content Placeholder 9" descr="fluvirion.jpg"/>
          <p:cNvPicPr>
            <a:picLocks noGrp="1" noChangeAspect="1"/>
          </p:cNvPicPr>
          <p:nvPr>
            <p:ph sz="quarter" idx="4"/>
          </p:nvPr>
        </p:nvPicPr>
        <p:blipFill>
          <a:blip r:embed="rId3" cstate="print"/>
          <a:stretch>
            <a:fillRect/>
          </a:stretch>
        </p:blipFill>
        <p:spPr>
          <a:xfrm>
            <a:off x="4953000" y="2209800"/>
            <a:ext cx="2514600" cy="2743200"/>
          </a:xfrm>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dirty="0"/>
              <a:t>HIV</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90600" y="2362200"/>
            <a:ext cx="2590800" cy="2495550"/>
          </a:xfrm>
        </p:spPr>
      </p:pic>
      <p:sp>
        <p:nvSpPr>
          <p:cNvPr id="5" name="Text Placeholder 4"/>
          <p:cNvSpPr>
            <a:spLocks noGrp="1"/>
          </p:cNvSpPr>
          <p:nvPr>
            <p:ph type="body" sz="quarter" idx="3"/>
          </p:nvPr>
        </p:nvSpPr>
        <p:spPr/>
        <p:txBody>
          <a:bodyPr/>
          <a:lstStyle/>
          <a:p>
            <a:r>
              <a:rPr lang="en-US" dirty="0"/>
              <a:t>Rabies</a:t>
            </a:r>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334000" y="2362200"/>
            <a:ext cx="2438400" cy="2438400"/>
          </a:xfrm>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5592762"/>
          </a:xfrm>
        </p:spPr>
        <p:txBody>
          <a:bodyPr>
            <a:normAutofit/>
          </a:bodyPr>
          <a:lstStyle/>
          <a:p>
            <a:pPr algn="l"/>
            <a:r>
              <a:rPr lang="en-US" sz="2800" dirty="0"/>
              <a:t>HOW DO VIRUSES REPLICATE?</a:t>
            </a:r>
            <a:br>
              <a:rPr lang="en-US" sz="2800" dirty="0"/>
            </a:br>
            <a:r>
              <a:rPr lang="en-US" sz="2800" dirty="0"/>
              <a:t>	- in bacteria there are two general cycles that 		viruses take to cause infections and 			disease</a:t>
            </a:r>
            <a:br>
              <a:rPr lang="en-US" sz="2800" dirty="0"/>
            </a:br>
            <a:br>
              <a:rPr lang="en-US" sz="2800" dirty="0"/>
            </a:br>
            <a:r>
              <a:rPr lang="en-US" sz="2800" dirty="0"/>
              <a:t>		a) the lytic cycle is acute and rapid</a:t>
            </a:r>
            <a:br>
              <a:rPr lang="en-US" sz="2800" dirty="0"/>
            </a:br>
            <a:r>
              <a:rPr lang="en-US" sz="2800" dirty="0"/>
              <a:t>		b) the </a:t>
            </a:r>
            <a:r>
              <a:rPr lang="en-US" sz="2800" dirty="0" err="1"/>
              <a:t>lysogenic</a:t>
            </a:r>
            <a:r>
              <a:rPr lang="en-US" sz="2800" dirty="0"/>
              <a:t> cycle is chronic and 				prolonged</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68962"/>
          </a:xfrm>
        </p:spPr>
        <p:txBody>
          <a:bodyPr>
            <a:normAutofit/>
          </a:bodyPr>
          <a:lstStyle/>
          <a:p>
            <a:pPr algn="l"/>
            <a:r>
              <a:rPr lang="en-US" sz="2800" dirty="0"/>
              <a:t>The </a:t>
            </a:r>
            <a:r>
              <a:rPr lang="en-US" sz="2800" dirty="0">
                <a:solidFill>
                  <a:srgbClr val="FF0000"/>
                </a:solidFill>
              </a:rPr>
              <a:t>LYTIC CYCLE </a:t>
            </a:r>
            <a:r>
              <a:rPr lang="en-US" sz="2800" dirty="0"/>
              <a:t>is when a virion attaches to a bacterial 	cell, invades, takes over the cell to produce more 	</a:t>
            </a:r>
            <a:r>
              <a:rPr lang="en-US" sz="2800" dirty="0" err="1"/>
              <a:t>virions</a:t>
            </a:r>
            <a:r>
              <a:rPr lang="en-US" sz="2800" dirty="0"/>
              <a:t> and then quickly lyses (bursts) the cell 	releasing viral progeny (offspring).</a:t>
            </a:r>
            <a:br>
              <a:rPr lang="en-US" sz="2800" dirty="0"/>
            </a:br>
            <a:br>
              <a:rPr lang="en-US" sz="2800" dirty="0"/>
            </a:br>
            <a:r>
              <a:rPr lang="en-US" sz="2800" dirty="0"/>
              <a:t>	a) attachment</a:t>
            </a:r>
            <a:br>
              <a:rPr lang="en-US" sz="2800" dirty="0"/>
            </a:br>
            <a:r>
              <a:rPr lang="en-US" sz="2800" dirty="0"/>
              <a:t>	b) injection of DNA or RNA</a:t>
            </a:r>
            <a:br>
              <a:rPr lang="en-US" sz="2800" dirty="0"/>
            </a:br>
            <a:r>
              <a:rPr lang="en-US" sz="2800" dirty="0"/>
              <a:t>	c) viral genome causes bacterial cell to make new 		</a:t>
            </a:r>
            <a:r>
              <a:rPr lang="en-US" sz="2800" dirty="0" err="1"/>
              <a:t>virions</a:t>
            </a:r>
            <a:br>
              <a:rPr lang="en-US" sz="2800" dirty="0"/>
            </a:br>
            <a:r>
              <a:rPr lang="en-US" sz="2800" dirty="0"/>
              <a:t>	d) lysis and death of the host cell to release 			</a:t>
            </a:r>
            <a:r>
              <a:rPr lang="en-US" sz="2800" dirty="0" err="1"/>
              <a:t>virions</a:t>
            </a: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2800" i="1" dirty="0" err="1"/>
              <a:t>Balantidium</a:t>
            </a:r>
            <a:r>
              <a:rPr lang="en-US" sz="2800" i="1" dirty="0"/>
              <a:t> coli</a:t>
            </a:r>
          </a:p>
        </p:txBody>
      </p:sp>
      <p:pic>
        <p:nvPicPr>
          <p:cNvPr id="5" name="Content Placeholder 4" descr="Balantidium_LifeCycle.jpg"/>
          <p:cNvPicPr>
            <a:picLocks noGrp="1" noChangeAspect="1"/>
          </p:cNvPicPr>
          <p:nvPr>
            <p:ph idx="1"/>
          </p:nvPr>
        </p:nvPicPr>
        <p:blipFill>
          <a:blip r:embed="rId2" cstate="print"/>
          <a:stretch>
            <a:fillRect/>
          </a:stretch>
        </p:blipFill>
        <p:spPr>
          <a:xfrm>
            <a:off x="1981200" y="1371600"/>
            <a:ext cx="5181600" cy="5105400"/>
          </a:xfrm>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The Lytic Cycle of Viral Reproduction</a:t>
            </a:r>
          </a:p>
        </p:txBody>
      </p:sp>
      <p:pic>
        <p:nvPicPr>
          <p:cNvPr id="5" name="Content Placeholder 4" descr="lytic-cycle.jpg"/>
          <p:cNvPicPr>
            <a:picLocks noGrp="1" noChangeAspect="1"/>
          </p:cNvPicPr>
          <p:nvPr>
            <p:ph idx="1"/>
          </p:nvPr>
        </p:nvPicPr>
        <p:blipFill>
          <a:blip r:embed="rId2" cstate="print"/>
          <a:stretch>
            <a:fillRect/>
          </a:stretch>
        </p:blipFill>
        <p:spPr>
          <a:xfrm>
            <a:off x="1295400" y="1219200"/>
            <a:ext cx="6553200" cy="4953000"/>
          </a:xfrm>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745162"/>
          </a:xfrm>
        </p:spPr>
        <p:txBody>
          <a:bodyPr>
            <a:normAutofit/>
          </a:bodyPr>
          <a:lstStyle/>
          <a:p>
            <a:pPr algn="l"/>
            <a:r>
              <a:rPr lang="en-US" sz="2800" dirty="0"/>
              <a:t>The </a:t>
            </a:r>
            <a:r>
              <a:rPr lang="en-US" sz="2800" dirty="0">
                <a:solidFill>
                  <a:srgbClr val="FF0000"/>
                </a:solidFill>
              </a:rPr>
              <a:t>LYSOGENIC CYCLE </a:t>
            </a:r>
            <a:r>
              <a:rPr lang="en-US" sz="2800" dirty="0"/>
              <a:t>is when a virion invades the host 	cell and the viral genetic material becomes 	incorporated into the host genetic material; 	where it is replicated and can lie dormant for 	generation after generation of binary fission.  	Stresses to the cell cause the </a:t>
            </a:r>
            <a:r>
              <a:rPr lang="en-US" sz="2800" dirty="0">
                <a:solidFill>
                  <a:srgbClr val="7030A0"/>
                </a:solidFill>
              </a:rPr>
              <a:t>prophage</a:t>
            </a:r>
            <a:r>
              <a:rPr lang="en-US" sz="2800" dirty="0"/>
              <a:t> to 	remove itself from the chromosome association 	causing the lytic cycle to occur in the infected 	cell.</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The </a:t>
            </a:r>
            <a:r>
              <a:rPr lang="en-US" sz="2800" dirty="0" err="1"/>
              <a:t>Lysogenic</a:t>
            </a:r>
            <a:r>
              <a:rPr lang="en-US" sz="2800" dirty="0"/>
              <a:t> Cycle of Viral Reproduction</a:t>
            </a:r>
          </a:p>
        </p:txBody>
      </p:sp>
      <p:pic>
        <p:nvPicPr>
          <p:cNvPr id="5" name="Content Placeholder 4" descr="8lyticlysogenic.jpg"/>
          <p:cNvPicPr>
            <a:picLocks noGrp="1" noChangeAspect="1"/>
          </p:cNvPicPr>
          <p:nvPr>
            <p:ph idx="1"/>
          </p:nvPr>
        </p:nvPicPr>
        <p:blipFill>
          <a:blip r:embed="rId2" cstate="print"/>
          <a:stretch>
            <a:fillRect/>
          </a:stretch>
        </p:blipFill>
        <p:spPr>
          <a:xfrm>
            <a:off x="762000" y="1066800"/>
            <a:ext cx="7924800" cy="5181600"/>
          </a:xfrm>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800" dirty="0"/>
              <a:t>A </a:t>
            </a:r>
            <a:r>
              <a:rPr lang="en-US" sz="2800"/>
              <a:t>prophage </a:t>
            </a:r>
            <a:r>
              <a:rPr lang="en-US" sz="2800" dirty="0"/>
              <a:t>is the viral DNA when it is inserted into the host cell’s genetic material; in animal cell viruses this same phenomenon is termed a provirus.</a:t>
            </a:r>
          </a:p>
        </p:txBody>
      </p:sp>
      <p:pic>
        <p:nvPicPr>
          <p:cNvPr id="5" name="Content Placeholder 4" descr="DNA animation.gif"/>
          <p:cNvPicPr>
            <a:picLocks noGrp="1" noChangeAspect="1"/>
          </p:cNvPicPr>
          <p:nvPr>
            <p:ph idx="1"/>
          </p:nvPr>
        </p:nvPicPr>
        <p:blipFill>
          <a:blip r:embed="rId2" cstate="print"/>
          <a:stretch>
            <a:fillRect/>
          </a:stretch>
        </p:blipFill>
        <p:spPr>
          <a:xfrm>
            <a:off x="2057400" y="1600200"/>
            <a:ext cx="5562600" cy="4343400"/>
          </a:xfrm>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35562"/>
          </a:xfrm>
        </p:spPr>
        <p:txBody>
          <a:bodyPr/>
          <a:lstStyle/>
          <a:p>
            <a:r>
              <a:rPr lang="en-US" dirty="0"/>
              <a:t>YouTube video of influenza attack</a:t>
            </a:r>
            <a:br>
              <a:rPr lang="en-US" dirty="0"/>
            </a:br>
            <a:br>
              <a:rPr lang="en-US" dirty="0"/>
            </a:br>
            <a:r>
              <a:rPr lang="en-US" sz="1800" dirty="0">
                <a:hlinkClick r:id="rId2"/>
              </a:rPr>
              <a:t>http://www.youtube.com/watch?v=Rpj0emEGShQ&amp;feature=player_embedded</a:t>
            </a:r>
            <a:br>
              <a:rPr lang="en-US" sz="1800" dirty="0"/>
            </a:br>
            <a:endParaRPr lang="en-US" sz="1800" dirty="0"/>
          </a:p>
        </p:txBody>
      </p:sp>
    </p:spTree>
    <p:extLst>
      <p:ext uri="{BB962C8B-B14F-4D97-AF65-F5344CB8AC3E}">
        <p14:creationId xmlns:p14="http://schemas.microsoft.com/office/powerpoint/2010/main" val="10865285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745162"/>
          </a:xfrm>
        </p:spPr>
        <p:txBody>
          <a:bodyPr>
            <a:normAutofit/>
          </a:bodyPr>
          <a:lstStyle/>
          <a:p>
            <a:pPr algn="l"/>
            <a:r>
              <a:rPr lang="en-US" sz="2800" dirty="0"/>
              <a:t>In humans, viruses can also follow a short or long 	course of infection and presentation of signs and 	symptoms.</a:t>
            </a:r>
            <a:br>
              <a:rPr lang="en-US" sz="2800" dirty="0"/>
            </a:br>
            <a:r>
              <a:rPr lang="en-US" sz="2800" dirty="0"/>
              <a:t>	- animal viruses that persist for a long time are 		called </a:t>
            </a:r>
            <a:r>
              <a:rPr lang="en-US" sz="2800" dirty="0">
                <a:solidFill>
                  <a:srgbClr val="FF0000"/>
                </a:solidFill>
              </a:rPr>
              <a:t>latent viruses </a:t>
            </a:r>
            <a:r>
              <a:rPr lang="en-US" sz="2800" dirty="0"/>
              <a:t>(the term provirus 		replaces the word prophage when 			referring to animal cell viruses, such as 		HIV)</a:t>
            </a:r>
            <a:br>
              <a:rPr lang="en-US" sz="2800" dirty="0"/>
            </a:br>
            <a:r>
              <a:rPr lang="en-US" sz="2800" dirty="0"/>
              <a:t>		a) herpes simplex is latent</a:t>
            </a:r>
            <a:br>
              <a:rPr lang="en-US" sz="2800" dirty="0"/>
            </a:br>
            <a:r>
              <a:rPr lang="en-US" sz="2800" dirty="0"/>
              <a:t>		b) herpes zoster (VZV) is latent</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Herpes simplex I- cold sores/fever blisters</a:t>
            </a:r>
          </a:p>
        </p:txBody>
      </p:sp>
      <p:pic>
        <p:nvPicPr>
          <p:cNvPr id="5" name="Content Placeholder 4" descr="cold sore.jpg"/>
          <p:cNvPicPr>
            <a:picLocks noGrp="1" noChangeAspect="1"/>
          </p:cNvPicPr>
          <p:nvPr>
            <p:ph idx="1"/>
          </p:nvPr>
        </p:nvPicPr>
        <p:blipFill>
          <a:blip r:embed="rId2" cstate="print"/>
          <a:stretch>
            <a:fillRect/>
          </a:stretch>
        </p:blipFill>
        <p:spPr>
          <a:xfrm>
            <a:off x="2209800" y="1447800"/>
            <a:ext cx="5029200" cy="3886200"/>
          </a:xfrm>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Herpes is a latent virus that lingers in the body, eruptions occur usually due to various forms of stress.</a:t>
            </a:r>
          </a:p>
        </p:txBody>
      </p:sp>
      <p:pic>
        <p:nvPicPr>
          <p:cNvPr id="4" name="Content Placeholder 3" descr="herpes latyency.jpg"/>
          <p:cNvPicPr>
            <a:picLocks noGrp="1" noChangeAspect="1"/>
          </p:cNvPicPr>
          <p:nvPr>
            <p:ph idx="1"/>
          </p:nvPr>
        </p:nvPicPr>
        <p:blipFill>
          <a:blip r:embed="rId2" cstate="print"/>
          <a:stretch>
            <a:fillRect/>
          </a:stretch>
        </p:blipFill>
        <p:spPr>
          <a:xfrm>
            <a:off x="2819400" y="1600200"/>
            <a:ext cx="3581400" cy="3695700"/>
          </a:xfrm>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Herpes simplex 2 - genital herpes</a:t>
            </a:r>
          </a:p>
        </p:txBody>
      </p:sp>
      <p:pic>
        <p:nvPicPr>
          <p:cNvPr id="4" name="Content Placeholder 3" descr="genital_herpes_lesion.jpg"/>
          <p:cNvPicPr>
            <a:picLocks noGrp="1" noChangeAspect="1"/>
          </p:cNvPicPr>
          <p:nvPr>
            <p:ph idx="1"/>
          </p:nvPr>
        </p:nvPicPr>
        <p:blipFill>
          <a:blip r:embed="rId2" cstate="print"/>
          <a:stretch>
            <a:fillRect/>
          </a:stretch>
        </p:blipFill>
        <p:spPr>
          <a:xfrm>
            <a:off x="1752600" y="1447800"/>
            <a:ext cx="5867400" cy="3920331"/>
          </a:xfrm>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Herpes keratitis- corneal infection with herpes simplex</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2111513"/>
            <a:ext cx="4699000" cy="253337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coli5_jpg.jpg"/>
          <p:cNvPicPr>
            <a:picLocks noGrp="1" noChangeAspect="1"/>
          </p:cNvPicPr>
          <p:nvPr>
            <p:ph idx="1"/>
          </p:nvPr>
        </p:nvPicPr>
        <p:blipFill>
          <a:blip r:embed="rId2" cstate="print"/>
          <a:stretch>
            <a:fillRect/>
          </a:stretch>
        </p:blipFill>
        <p:spPr>
          <a:xfrm>
            <a:off x="1371600" y="838200"/>
            <a:ext cx="6386770" cy="4800600"/>
          </a:xfrm>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a:t>Shingles is the latent form of chicken pox, both are caused by the same virus HHV3</a:t>
            </a:r>
          </a:p>
        </p:txBody>
      </p:sp>
      <p:sp>
        <p:nvSpPr>
          <p:cNvPr id="6" name="Text Placeholder 5"/>
          <p:cNvSpPr>
            <a:spLocks noGrp="1"/>
          </p:cNvSpPr>
          <p:nvPr>
            <p:ph type="body" idx="1"/>
          </p:nvPr>
        </p:nvSpPr>
        <p:spPr/>
        <p:txBody>
          <a:bodyPr/>
          <a:lstStyle/>
          <a:p>
            <a:r>
              <a:rPr lang="en-US" dirty="0"/>
              <a:t>Shingles on face</a:t>
            </a:r>
          </a:p>
        </p:txBody>
      </p:sp>
      <p:pic>
        <p:nvPicPr>
          <p:cNvPr id="4" name="Content Placeholder 3" descr="herpes_zoster_shingles_04.jpg"/>
          <p:cNvPicPr>
            <a:picLocks noGrp="1" noChangeAspect="1"/>
          </p:cNvPicPr>
          <p:nvPr>
            <p:ph sz="half" idx="2"/>
          </p:nvPr>
        </p:nvPicPr>
        <p:blipFill>
          <a:blip r:embed="rId2" cstate="print"/>
          <a:stretch>
            <a:fillRect/>
          </a:stretch>
        </p:blipFill>
        <p:spPr>
          <a:xfrm>
            <a:off x="457200" y="2286000"/>
            <a:ext cx="4040188" cy="3200400"/>
          </a:xfrm>
        </p:spPr>
      </p:pic>
      <p:sp>
        <p:nvSpPr>
          <p:cNvPr id="7" name="Text Placeholder 6"/>
          <p:cNvSpPr>
            <a:spLocks noGrp="1"/>
          </p:cNvSpPr>
          <p:nvPr>
            <p:ph type="body" sz="quarter" idx="3"/>
          </p:nvPr>
        </p:nvSpPr>
        <p:spPr/>
        <p:txBody>
          <a:bodyPr/>
          <a:lstStyle/>
          <a:p>
            <a:r>
              <a:rPr lang="en-US" dirty="0"/>
              <a:t>Shingles on abdomen</a:t>
            </a:r>
          </a:p>
        </p:txBody>
      </p:sp>
      <p:pic>
        <p:nvPicPr>
          <p:cNvPr id="9" name="Content Placeholder 8" descr="shingles on abdomen.jpg"/>
          <p:cNvPicPr>
            <a:picLocks noGrp="1" noChangeAspect="1"/>
          </p:cNvPicPr>
          <p:nvPr>
            <p:ph sz="quarter" idx="4"/>
          </p:nvPr>
        </p:nvPicPr>
        <p:blipFill>
          <a:blip r:embed="rId3" cstate="print"/>
          <a:stretch>
            <a:fillRect/>
          </a:stretch>
        </p:blipFill>
        <p:spPr>
          <a:xfrm>
            <a:off x="4648200" y="2286000"/>
            <a:ext cx="4041775" cy="3194898"/>
          </a:xfrm>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5592762"/>
          </a:xfrm>
        </p:spPr>
        <p:txBody>
          <a:bodyPr>
            <a:normAutofit/>
          </a:bodyPr>
          <a:lstStyle/>
          <a:p>
            <a:pPr algn="l"/>
            <a:r>
              <a:rPr lang="en-US" sz="2800" dirty="0"/>
              <a:t>Some viruses are </a:t>
            </a:r>
            <a:r>
              <a:rPr lang="en-US" sz="2800" dirty="0">
                <a:solidFill>
                  <a:srgbClr val="7030A0"/>
                </a:solidFill>
              </a:rPr>
              <a:t>ONCOGENIC</a:t>
            </a:r>
            <a:r>
              <a:rPr lang="en-US" sz="2800" dirty="0"/>
              <a:t> (cancer causing)</a:t>
            </a:r>
            <a:br>
              <a:rPr lang="en-US" sz="2800" dirty="0"/>
            </a:br>
            <a:br>
              <a:rPr lang="en-US" sz="2800" dirty="0"/>
            </a:br>
            <a:r>
              <a:rPr lang="en-US" sz="2800" dirty="0"/>
              <a:t>	</a:t>
            </a:r>
            <a:r>
              <a:rPr lang="en-US" sz="2800" dirty="0">
                <a:solidFill>
                  <a:srgbClr val="00B050"/>
                </a:solidFill>
              </a:rPr>
              <a:t>Epstein Barr virus </a:t>
            </a:r>
            <a:r>
              <a:rPr lang="en-US" sz="2800" dirty="0"/>
              <a:t>(HHV4) causes </a:t>
            </a:r>
            <a:r>
              <a:rPr lang="en-US" sz="2800" dirty="0" err="1">
                <a:solidFill>
                  <a:srgbClr val="00B050"/>
                </a:solidFill>
              </a:rPr>
              <a:t>Burkitt’s</a:t>
            </a:r>
            <a:r>
              <a:rPr lang="en-US" sz="2800" dirty="0">
                <a:solidFill>
                  <a:srgbClr val="00B050"/>
                </a:solidFill>
              </a:rPr>
              <a:t> 			lymphoma.</a:t>
            </a:r>
            <a:br>
              <a:rPr lang="en-US" sz="2800" dirty="0"/>
            </a:br>
            <a:br>
              <a:rPr lang="en-US" sz="2800" dirty="0"/>
            </a:br>
            <a:r>
              <a:rPr lang="en-US" sz="2800" dirty="0"/>
              <a:t>	</a:t>
            </a:r>
            <a:r>
              <a:rPr lang="en-US" sz="2800" dirty="0">
                <a:solidFill>
                  <a:srgbClr val="C00000"/>
                </a:solidFill>
              </a:rPr>
              <a:t>Hepatitis B and C </a:t>
            </a:r>
            <a:r>
              <a:rPr lang="en-US" sz="2800" dirty="0"/>
              <a:t>viruses can lead to </a:t>
            </a:r>
            <a:r>
              <a:rPr lang="en-US" sz="2800" dirty="0">
                <a:solidFill>
                  <a:srgbClr val="C00000"/>
                </a:solidFill>
              </a:rPr>
              <a:t>liver cancer</a:t>
            </a:r>
            <a:r>
              <a:rPr lang="en-US" sz="2800" dirty="0"/>
              <a:t>.</a:t>
            </a:r>
            <a:br>
              <a:rPr lang="en-US" sz="2800" dirty="0"/>
            </a:br>
            <a:br>
              <a:rPr lang="en-US" sz="2800" dirty="0"/>
            </a:br>
            <a:r>
              <a:rPr lang="en-US" sz="2800" dirty="0"/>
              <a:t>	</a:t>
            </a:r>
            <a:r>
              <a:rPr lang="en-US" sz="2800" dirty="0">
                <a:solidFill>
                  <a:srgbClr val="0070C0"/>
                </a:solidFill>
              </a:rPr>
              <a:t>Human Papilloma </a:t>
            </a:r>
            <a:r>
              <a:rPr lang="en-US" sz="2800" dirty="0"/>
              <a:t>virus causes </a:t>
            </a:r>
            <a:r>
              <a:rPr lang="en-US" sz="2800" dirty="0">
                <a:solidFill>
                  <a:srgbClr val="0070C0"/>
                </a:solidFill>
              </a:rPr>
              <a:t>cervical cancer</a:t>
            </a:r>
            <a:r>
              <a:rPr lang="en-US" sz="2800" dirty="0"/>
              <a:t>.</a:t>
            </a:r>
            <a:br>
              <a:rPr lang="en-US" sz="2800" dirty="0"/>
            </a:br>
            <a:br>
              <a:rPr lang="en-US" sz="2800" dirty="0"/>
            </a:br>
            <a:endParaRPr lang="en-US" sz="2800"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800" dirty="0"/>
              <a:t>Mononucleosis is often called the “kissing disease” although sharing drinking vessels and sneezing are often more common methods of transmission</a:t>
            </a:r>
          </a:p>
        </p:txBody>
      </p:sp>
      <p:sp>
        <p:nvSpPr>
          <p:cNvPr id="5" name="Text Placeholder 4"/>
          <p:cNvSpPr>
            <a:spLocks noGrp="1"/>
          </p:cNvSpPr>
          <p:nvPr>
            <p:ph type="body" idx="1"/>
          </p:nvPr>
        </p:nvSpPr>
        <p:spPr/>
        <p:txBody>
          <a:bodyPr/>
          <a:lstStyle/>
          <a:p>
            <a:endParaRPr lang="en-US" dirty="0"/>
          </a:p>
        </p:txBody>
      </p:sp>
      <p:pic>
        <p:nvPicPr>
          <p:cNvPr id="9" name="Content Placeholder 8" descr="infectious-mononucleosis.jpg"/>
          <p:cNvPicPr>
            <a:picLocks noGrp="1" noChangeAspect="1"/>
          </p:cNvPicPr>
          <p:nvPr>
            <p:ph sz="half" idx="2"/>
          </p:nvPr>
        </p:nvPicPr>
        <p:blipFill>
          <a:blip r:embed="rId2" cstate="print"/>
          <a:stretch>
            <a:fillRect/>
          </a:stretch>
        </p:blipFill>
        <p:spPr>
          <a:xfrm>
            <a:off x="381000" y="2362200"/>
            <a:ext cx="4040188" cy="2745361"/>
          </a:xfrm>
        </p:spPr>
      </p:pic>
      <p:sp>
        <p:nvSpPr>
          <p:cNvPr id="7" name="Text Placeholder 6"/>
          <p:cNvSpPr>
            <a:spLocks noGrp="1"/>
          </p:cNvSpPr>
          <p:nvPr>
            <p:ph type="body" sz="quarter" idx="3"/>
          </p:nvPr>
        </p:nvSpPr>
        <p:spPr/>
        <p:txBody>
          <a:bodyPr/>
          <a:lstStyle/>
          <a:p>
            <a:r>
              <a:rPr lang="en-US" dirty="0" err="1"/>
              <a:t>Monospot</a:t>
            </a:r>
            <a:r>
              <a:rPr lang="en-US" dirty="0"/>
              <a:t> rapid test</a:t>
            </a:r>
          </a:p>
        </p:txBody>
      </p:sp>
      <p:pic>
        <p:nvPicPr>
          <p:cNvPr id="10" name="Content Placeholder 9" descr="mono_device.jpg"/>
          <p:cNvPicPr>
            <a:picLocks noGrp="1" noChangeAspect="1"/>
          </p:cNvPicPr>
          <p:nvPr>
            <p:ph sz="quarter" idx="4"/>
          </p:nvPr>
        </p:nvPicPr>
        <p:blipFill>
          <a:blip r:embed="rId3" cstate="print"/>
          <a:stretch>
            <a:fillRect/>
          </a:stretch>
        </p:blipFill>
        <p:spPr>
          <a:xfrm>
            <a:off x="4800600" y="2514600"/>
            <a:ext cx="3581400" cy="2666999"/>
          </a:xfrm>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pic>
        <p:nvPicPr>
          <p:cNvPr id="8" name="Content Placeholder 7" descr="500px-Main_symptoms_of_Infectious_mononucleosis_svg.png"/>
          <p:cNvPicPr>
            <a:picLocks noGrp="1" noChangeAspect="1"/>
          </p:cNvPicPr>
          <p:nvPr>
            <p:ph idx="1"/>
          </p:nvPr>
        </p:nvPicPr>
        <p:blipFill>
          <a:blip r:embed="rId2" cstate="print"/>
          <a:stretch>
            <a:fillRect/>
          </a:stretch>
        </p:blipFill>
        <p:spPr>
          <a:xfrm>
            <a:off x="1447800" y="381000"/>
            <a:ext cx="6019800" cy="5745163"/>
          </a:xfrm>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Splenomegaly is common with “mono”</a:t>
            </a:r>
          </a:p>
        </p:txBody>
      </p:sp>
      <p:pic>
        <p:nvPicPr>
          <p:cNvPr id="4" name="Content Placeholder 3" descr="infectious-mononucleosis.jpg"/>
          <p:cNvPicPr>
            <a:picLocks noGrp="1" noChangeAspect="1"/>
          </p:cNvPicPr>
          <p:nvPr>
            <p:ph idx="1"/>
          </p:nvPr>
        </p:nvPicPr>
        <p:blipFill>
          <a:blip r:embed="rId2" cstate="print"/>
          <a:stretch>
            <a:fillRect/>
          </a:stretch>
        </p:blipFill>
        <p:spPr>
          <a:xfrm>
            <a:off x="1295400" y="1447800"/>
            <a:ext cx="6857999" cy="4267199"/>
          </a:xfrm>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t>Hepatitis B can be transmitted in other ways besides sex; there is a vaccine to protect people from the virus</a:t>
            </a:r>
          </a:p>
        </p:txBody>
      </p:sp>
      <p:sp>
        <p:nvSpPr>
          <p:cNvPr id="5" name="Text Placeholder 4"/>
          <p:cNvSpPr>
            <a:spLocks noGrp="1"/>
          </p:cNvSpPr>
          <p:nvPr>
            <p:ph type="body" idx="1"/>
          </p:nvPr>
        </p:nvSpPr>
        <p:spPr/>
        <p:txBody>
          <a:bodyPr/>
          <a:lstStyle/>
          <a:p>
            <a:endParaRPr lang="en-US"/>
          </a:p>
        </p:txBody>
      </p:sp>
      <p:sp>
        <p:nvSpPr>
          <p:cNvPr id="7" name="Text Placeholder 6"/>
          <p:cNvSpPr>
            <a:spLocks noGrp="1"/>
          </p:cNvSpPr>
          <p:nvPr>
            <p:ph type="body" sz="quarter" idx="3"/>
          </p:nvPr>
        </p:nvSpPr>
        <p:spPr/>
        <p:txBody>
          <a:bodyPr/>
          <a:lstStyle/>
          <a:p>
            <a:endParaRPr lang="en-US"/>
          </a:p>
        </p:txBody>
      </p:sp>
      <p:pic>
        <p:nvPicPr>
          <p:cNvPr id="10" name="Content Placeholder 9" descr="hepatitis_btransmission.jpg"/>
          <p:cNvPicPr>
            <a:picLocks noGrp="1" noChangeAspect="1"/>
          </p:cNvPicPr>
          <p:nvPr>
            <p:ph sz="quarter" idx="4"/>
          </p:nvPr>
        </p:nvPicPr>
        <p:blipFill>
          <a:blip r:embed="rId2" cstate="print"/>
          <a:stretch>
            <a:fillRect/>
          </a:stretch>
        </p:blipFill>
        <p:spPr>
          <a:xfrm>
            <a:off x="2895600" y="1676400"/>
            <a:ext cx="3543300" cy="3815239"/>
          </a:xfrm>
        </p:spPr>
      </p:pic>
      <p:pic>
        <p:nvPicPr>
          <p:cNvPr id="9" name="Content Placeholder 8" descr="hepatitis_b causes.jpg"/>
          <p:cNvPicPr>
            <a:picLocks noGrp="1" noChangeAspect="1"/>
          </p:cNvPicPr>
          <p:nvPr>
            <p:ph sz="half" idx="2"/>
          </p:nvPr>
        </p:nvPicPr>
        <p:blipFill>
          <a:blip r:embed="rId3" cstate="print"/>
          <a:stretch>
            <a:fillRect/>
          </a:stretch>
        </p:blipFill>
        <p:spPr>
          <a:xfrm>
            <a:off x="2971800" y="1600200"/>
            <a:ext cx="3543300" cy="3873500"/>
          </a:xfrm>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800" dirty="0"/>
              <a:t>Hepatitis B global distribution</a:t>
            </a:r>
          </a:p>
        </p:txBody>
      </p:sp>
      <p:pic>
        <p:nvPicPr>
          <p:cNvPr id="9" name="Content Placeholder 8" descr="hepbmap.bmp"/>
          <p:cNvPicPr>
            <a:picLocks noGrp="1" noChangeAspect="1"/>
          </p:cNvPicPr>
          <p:nvPr>
            <p:ph idx="1"/>
          </p:nvPr>
        </p:nvPicPr>
        <p:blipFill>
          <a:blip r:embed="rId2" cstate="print"/>
          <a:stretch>
            <a:fillRect/>
          </a:stretch>
        </p:blipFill>
        <p:spPr>
          <a:xfrm>
            <a:off x="1219200" y="1143000"/>
            <a:ext cx="6705599" cy="4983163"/>
          </a:xfrm>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t>Hepatitis is an inflammation of the liver that can lead to cirrhosis and liver cancer</a:t>
            </a:r>
          </a:p>
        </p:txBody>
      </p:sp>
      <p:sp>
        <p:nvSpPr>
          <p:cNvPr id="5" name="Text Placeholder 4"/>
          <p:cNvSpPr>
            <a:spLocks noGrp="1"/>
          </p:cNvSpPr>
          <p:nvPr>
            <p:ph type="body" idx="1"/>
          </p:nvPr>
        </p:nvSpPr>
        <p:spPr/>
        <p:txBody>
          <a:bodyPr/>
          <a:lstStyle/>
          <a:p>
            <a:endParaRPr lang="en-US"/>
          </a:p>
        </p:txBody>
      </p:sp>
      <p:pic>
        <p:nvPicPr>
          <p:cNvPr id="9" name="Content Placeholder 8" descr="untitled.bmp"/>
          <p:cNvPicPr>
            <a:picLocks noGrp="1" noChangeAspect="1"/>
          </p:cNvPicPr>
          <p:nvPr>
            <p:ph sz="half" idx="2"/>
          </p:nvPr>
        </p:nvPicPr>
        <p:blipFill>
          <a:blip r:embed="rId2" cstate="print"/>
          <a:stretch>
            <a:fillRect/>
          </a:stretch>
        </p:blipFill>
        <p:spPr>
          <a:xfrm>
            <a:off x="381000" y="1219200"/>
            <a:ext cx="4114800" cy="4267199"/>
          </a:xfrm>
        </p:spPr>
      </p:pic>
      <p:sp>
        <p:nvSpPr>
          <p:cNvPr id="7" name="Text Placeholder 6"/>
          <p:cNvSpPr>
            <a:spLocks noGrp="1"/>
          </p:cNvSpPr>
          <p:nvPr>
            <p:ph type="body" sz="quarter" idx="3"/>
          </p:nvPr>
        </p:nvSpPr>
        <p:spPr/>
        <p:txBody>
          <a:bodyPr/>
          <a:lstStyle/>
          <a:p>
            <a:endParaRPr lang="en-US"/>
          </a:p>
        </p:txBody>
      </p:sp>
      <p:pic>
        <p:nvPicPr>
          <p:cNvPr id="10" name="Content Placeholder 9" descr="cirrhosis-liver.jpg"/>
          <p:cNvPicPr>
            <a:picLocks noGrp="1" noChangeAspect="1"/>
          </p:cNvPicPr>
          <p:nvPr>
            <p:ph sz="quarter" idx="4"/>
          </p:nvPr>
        </p:nvPicPr>
        <p:blipFill>
          <a:blip r:embed="rId3" cstate="print"/>
          <a:stretch>
            <a:fillRect/>
          </a:stretch>
        </p:blipFill>
        <p:spPr>
          <a:xfrm>
            <a:off x="4648200" y="1219200"/>
            <a:ext cx="4191000" cy="4147471"/>
          </a:xfrm>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Hepatitis C is also </a:t>
            </a:r>
            <a:r>
              <a:rPr lang="en-US" sz="2800" dirty="0" err="1"/>
              <a:t>oncogenic</a:t>
            </a:r>
            <a:r>
              <a:rPr lang="en-US" sz="2800" dirty="0"/>
              <a:t> but there is NO vaccine that can be used to prevent this disease.</a:t>
            </a:r>
          </a:p>
        </p:txBody>
      </p:sp>
      <p:pic>
        <p:nvPicPr>
          <p:cNvPr id="7" name="Content Placeholder 6" descr="untitled.bmp"/>
          <p:cNvPicPr>
            <a:picLocks noGrp="1" noChangeAspect="1"/>
          </p:cNvPicPr>
          <p:nvPr>
            <p:ph idx="1"/>
          </p:nvPr>
        </p:nvPicPr>
        <p:blipFill>
          <a:blip r:embed="rId2" cstate="print"/>
          <a:stretch>
            <a:fillRect/>
          </a:stretch>
        </p:blipFill>
        <p:spPr>
          <a:xfrm>
            <a:off x="1524000" y="1447801"/>
            <a:ext cx="6324599" cy="3810794"/>
          </a:xfrm>
        </p:spPr>
      </p:pic>
      <p:pic>
        <p:nvPicPr>
          <p:cNvPr id="8" name="Content Placeholder 7" descr="hepb c vacc.jpg"/>
          <p:cNvPicPr>
            <a:picLocks noGrp="1" noChangeAspect="1"/>
          </p:cNvPicPr>
          <p:nvPr>
            <p:ph sz="quarter" idx="4294967295"/>
          </p:nvPr>
        </p:nvPicPr>
        <p:blipFill>
          <a:blip r:embed="rId3" cstate="print"/>
          <a:stretch>
            <a:fillRect/>
          </a:stretch>
        </p:blipFill>
        <p:spPr>
          <a:xfrm flipV="1">
            <a:off x="4191000" y="6705597"/>
            <a:ext cx="914401" cy="45719"/>
          </a:xfrm>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800" dirty="0"/>
              <a:t>Hepatitis C Global Distribution</a:t>
            </a:r>
          </a:p>
        </p:txBody>
      </p:sp>
      <p:pic>
        <p:nvPicPr>
          <p:cNvPr id="9" name="Content Placeholder 8" descr="hep c map.bmp"/>
          <p:cNvPicPr>
            <a:picLocks noGrp="1" noChangeAspect="1"/>
          </p:cNvPicPr>
          <p:nvPr>
            <p:ph idx="1"/>
          </p:nvPr>
        </p:nvPicPr>
        <p:blipFill>
          <a:blip r:embed="rId2" cstate="print"/>
          <a:stretch>
            <a:fillRect/>
          </a:stretch>
        </p:blipFill>
        <p:spPr>
          <a:xfrm>
            <a:off x="1371600" y="1295400"/>
            <a:ext cx="6477000" cy="51054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pPr algn="l"/>
            <a:r>
              <a:rPr lang="en-US" sz="2800" dirty="0"/>
              <a:t>4. Phylum </a:t>
            </a:r>
            <a:r>
              <a:rPr lang="en-US" sz="2800" dirty="0" err="1"/>
              <a:t>Apicomplexa</a:t>
            </a:r>
            <a:br>
              <a:rPr lang="en-US" sz="2800" dirty="0"/>
            </a:br>
            <a:r>
              <a:rPr lang="en-US" sz="2800" dirty="0"/>
              <a:t>	- they have no independent means of motility</a:t>
            </a:r>
            <a:br>
              <a:rPr lang="en-US" sz="2800" dirty="0"/>
            </a:br>
            <a:r>
              <a:rPr lang="en-US" sz="2800" dirty="0"/>
              <a:t>	- the only class in the phylum is the class</a:t>
            </a:r>
            <a:br>
              <a:rPr lang="en-US" sz="2800" dirty="0"/>
            </a:br>
            <a:r>
              <a:rPr lang="en-US" sz="2800" dirty="0"/>
              <a:t>		</a:t>
            </a:r>
            <a:r>
              <a:rPr lang="en-US" sz="2800" dirty="0" err="1"/>
              <a:t>Sporozoa</a:t>
            </a:r>
            <a:r>
              <a:rPr lang="en-US" sz="2800" dirty="0"/>
              <a:t> (they are often called 				</a:t>
            </a:r>
            <a:r>
              <a:rPr lang="en-US" sz="2800" dirty="0" err="1"/>
              <a:t>sporozoans</a:t>
            </a:r>
            <a:r>
              <a:rPr lang="en-US" sz="2800" dirty="0"/>
              <a:t>)</a:t>
            </a:r>
            <a:br>
              <a:rPr lang="en-US" sz="2800" dirty="0"/>
            </a:br>
            <a:r>
              <a:rPr lang="en-US" sz="2800" dirty="0"/>
              <a:t>	- </a:t>
            </a:r>
            <a:r>
              <a:rPr lang="en-US" sz="2800" i="1" dirty="0"/>
              <a:t>Plasmodium </a:t>
            </a:r>
            <a:r>
              <a:rPr lang="en-US" sz="2800" dirty="0"/>
              <a:t>spp.</a:t>
            </a:r>
            <a:br>
              <a:rPr lang="en-US" sz="2800" i="1" dirty="0"/>
            </a:br>
            <a:r>
              <a:rPr lang="en-US" sz="2800" i="1" dirty="0"/>
              <a:t>	- </a:t>
            </a:r>
            <a:r>
              <a:rPr lang="en-US" sz="2800" i="1" dirty="0" err="1"/>
              <a:t>Toxoplasma</a:t>
            </a:r>
            <a:r>
              <a:rPr lang="en-US" sz="2800" i="1" dirty="0"/>
              <a:t> </a:t>
            </a:r>
            <a:r>
              <a:rPr lang="en-US" sz="2800" i="1" dirty="0" err="1"/>
              <a:t>gondii</a:t>
            </a:r>
            <a:br>
              <a:rPr lang="en-US" sz="2800" i="1" dirty="0"/>
            </a:br>
            <a:r>
              <a:rPr lang="en-US" sz="2800" i="1" dirty="0"/>
              <a:t>	- Cryptosporidium parvum</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t>Human Papilloma Virus (Genital warts)</a:t>
            </a:r>
          </a:p>
        </p:txBody>
      </p:sp>
      <p:sp>
        <p:nvSpPr>
          <p:cNvPr id="5" name="Text Placeholder 4"/>
          <p:cNvSpPr>
            <a:spLocks noGrp="1"/>
          </p:cNvSpPr>
          <p:nvPr>
            <p:ph type="body" idx="1"/>
          </p:nvPr>
        </p:nvSpPr>
        <p:spPr/>
        <p:txBody>
          <a:bodyPr/>
          <a:lstStyle/>
          <a:p>
            <a:endParaRPr lang="en-US"/>
          </a:p>
        </p:txBody>
      </p:sp>
      <p:pic>
        <p:nvPicPr>
          <p:cNvPr id="9" name="Content Placeholder 8" descr="genitalherpes.jpg"/>
          <p:cNvPicPr>
            <a:picLocks noGrp="1" noChangeAspect="1"/>
          </p:cNvPicPr>
          <p:nvPr>
            <p:ph sz="half" idx="2"/>
          </p:nvPr>
        </p:nvPicPr>
        <p:blipFill>
          <a:blip r:embed="rId2" cstate="print"/>
          <a:stretch>
            <a:fillRect/>
          </a:stretch>
        </p:blipFill>
        <p:spPr>
          <a:xfrm>
            <a:off x="381000" y="1295400"/>
            <a:ext cx="4495800" cy="4419599"/>
          </a:xfrm>
        </p:spPr>
      </p:pic>
      <p:sp>
        <p:nvSpPr>
          <p:cNvPr id="7" name="Text Placeholder 6"/>
          <p:cNvSpPr>
            <a:spLocks noGrp="1"/>
          </p:cNvSpPr>
          <p:nvPr>
            <p:ph type="body" sz="quarter" idx="3"/>
          </p:nvPr>
        </p:nvSpPr>
        <p:spPr/>
        <p:txBody>
          <a:bodyPr/>
          <a:lstStyle/>
          <a:p>
            <a:endParaRPr lang="en-US"/>
          </a:p>
        </p:txBody>
      </p:sp>
      <p:pic>
        <p:nvPicPr>
          <p:cNvPr id="10" name="Content Placeholder 9" descr="gardasil.jpg"/>
          <p:cNvPicPr>
            <a:picLocks noGrp="1" noChangeAspect="1"/>
          </p:cNvPicPr>
          <p:nvPr>
            <p:ph sz="quarter" idx="4"/>
          </p:nvPr>
        </p:nvPicPr>
        <p:blipFill>
          <a:blip r:embed="rId3" cstate="print"/>
          <a:stretch>
            <a:fillRect/>
          </a:stretch>
        </p:blipFill>
        <p:spPr>
          <a:xfrm>
            <a:off x="4724400" y="1905000"/>
            <a:ext cx="4041775" cy="2703498"/>
          </a:xfrm>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pPr algn="l"/>
            <a:r>
              <a:rPr lang="en-US" sz="2800" dirty="0"/>
              <a:t>It appears that there are even smaller infectious particles than even viruses!</a:t>
            </a:r>
            <a:br>
              <a:rPr lang="en-US" sz="2800" dirty="0"/>
            </a:br>
            <a:br>
              <a:rPr lang="en-US" sz="2800" dirty="0"/>
            </a:br>
            <a:r>
              <a:rPr lang="en-US" sz="2800" dirty="0"/>
              <a:t>	</a:t>
            </a:r>
            <a:r>
              <a:rPr lang="en-US" sz="2800" dirty="0">
                <a:solidFill>
                  <a:srgbClr val="7030A0"/>
                </a:solidFill>
              </a:rPr>
              <a:t>VIROIDS</a:t>
            </a:r>
            <a:r>
              <a:rPr lang="en-US" sz="2800" dirty="0"/>
              <a:t> are naked pieces of RNA known to infect 		plants.</a:t>
            </a:r>
            <a:br>
              <a:rPr lang="en-US" sz="2800" dirty="0"/>
            </a:br>
            <a:br>
              <a:rPr lang="en-US" sz="2800" dirty="0"/>
            </a:br>
            <a:r>
              <a:rPr lang="en-US" sz="2800" dirty="0"/>
              <a:t>	</a:t>
            </a:r>
            <a:r>
              <a:rPr lang="en-US" sz="2800" dirty="0">
                <a:solidFill>
                  <a:srgbClr val="7030A0"/>
                </a:solidFill>
              </a:rPr>
              <a:t>PRIONS</a:t>
            </a:r>
            <a:r>
              <a:rPr lang="en-US" sz="2800" dirty="0"/>
              <a:t> are </a:t>
            </a:r>
            <a:r>
              <a:rPr lang="en-US" sz="2800" dirty="0" err="1"/>
              <a:t>proteinaceous</a:t>
            </a:r>
            <a:r>
              <a:rPr lang="en-US" sz="2800" dirty="0"/>
              <a:t> infectious particles 		that cause diseases like BSE, </a:t>
            </a:r>
            <a:r>
              <a:rPr lang="en-US" sz="2800" dirty="0" err="1"/>
              <a:t>vCJD</a:t>
            </a:r>
            <a:r>
              <a:rPr lang="en-US" sz="2800" dirty="0"/>
              <a:t>, </a:t>
            </a:r>
            <a:r>
              <a:rPr lang="en-US" sz="2800" dirty="0" err="1"/>
              <a:t>kuru</a:t>
            </a:r>
            <a:r>
              <a:rPr lang="en-US" sz="2800" dirty="0"/>
              <a:t>, 		and </a:t>
            </a:r>
            <a:r>
              <a:rPr lang="en-US" sz="2800" dirty="0" err="1"/>
              <a:t>scrapie</a:t>
            </a:r>
            <a:r>
              <a:rPr lang="en-US" sz="2800" dirty="0"/>
              <a:t>.</a:t>
            </a:r>
            <a:br>
              <a:rPr lang="en-US" sz="2800" dirty="0"/>
            </a:br>
            <a:br>
              <a:rPr lang="en-US" sz="2800" dirty="0"/>
            </a:br>
            <a:endParaRPr lang="en-US" sz="2800"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Viroids affecting hops, citrus and nectarines</a:t>
            </a:r>
          </a:p>
        </p:txBody>
      </p:sp>
      <p:pic>
        <p:nvPicPr>
          <p:cNvPr id="5" name="Content Placeholder 4" descr="viroid hops cirtusnectarine.jpg"/>
          <p:cNvPicPr>
            <a:picLocks noGrp="1" noChangeAspect="1"/>
          </p:cNvPicPr>
          <p:nvPr>
            <p:ph idx="1"/>
          </p:nvPr>
        </p:nvPicPr>
        <p:blipFill>
          <a:blip r:embed="rId2" cstate="print"/>
          <a:stretch>
            <a:fillRect/>
          </a:stretch>
        </p:blipFill>
        <p:spPr>
          <a:xfrm>
            <a:off x="2209800" y="1524000"/>
            <a:ext cx="4267200" cy="4038600"/>
          </a:xfrm>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a:t>Prions</a:t>
            </a:r>
            <a:r>
              <a:rPr lang="en-US" sz="2800" dirty="0"/>
              <a:t> are denatured proteins that apparently can cause infections and disease</a:t>
            </a:r>
          </a:p>
        </p:txBody>
      </p:sp>
      <p:pic>
        <p:nvPicPr>
          <p:cNvPr id="4" name="Content Placeholder 3" descr="prion.jpg"/>
          <p:cNvPicPr>
            <a:picLocks noGrp="1" noChangeAspect="1"/>
          </p:cNvPicPr>
          <p:nvPr>
            <p:ph idx="1"/>
          </p:nvPr>
        </p:nvPicPr>
        <p:blipFill>
          <a:blip r:embed="rId2" cstate="print"/>
          <a:stretch>
            <a:fillRect/>
          </a:stretch>
        </p:blipFill>
        <p:spPr>
          <a:xfrm>
            <a:off x="2120436" y="1600200"/>
            <a:ext cx="4903127" cy="4525963"/>
          </a:xfrm>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Bovine spongiform encephalopathy (BSE) or “mad cow disease” – these cows are often one source of “downer cows”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5525" y="1752600"/>
            <a:ext cx="4476750" cy="3581400"/>
          </a:xfrm>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Humans eating beef tainted with BSE </a:t>
            </a:r>
            <a:r>
              <a:rPr lang="en-US" sz="2800" dirty="0" err="1"/>
              <a:t>prions</a:t>
            </a:r>
            <a:r>
              <a:rPr lang="en-US" sz="2800" dirty="0"/>
              <a:t> can develop variant Creutzfeldt-Jakob disease (</a:t>
            </a:r>
            <a:r>
              <a:rPr lang="en-US" sz="2800" dirty="0" err="1"/>
              <a:t>vCJD</a:t>
            </a:r>
            <a:r>
              <a:rPr lang="en-US" sz="2800" dirty="0"/>
              <a:t>)</a:t>
            </a:r>
          </a:p>
        </p:txBody>
      </p:sp>
      <p:pic>
        <p:nvPicPr>
          <p:cNvPr id="4" name="Content Placeholder 3" descr="BSE VCJD.jpg"/>
          <p:cNvPicPr>
            <a:picLocks noGrp="1" noChangeAspect="1"/>
          </p:cNvPicPr>
          <p:nvPr>
            <p:ph idx="1"/>
          </p:nvPr>
        </p:nvPicPr>
        <p:blipFill>
          <a:blip r:embed="rId2" cstate="print"/>
          <a:stretch>
            <a:fillRect/>
          </a:stretch>
        </p:blipFill>
        <p:spPr>
          <a:xfrm>
            <a:off x="2362200" y="1676400"/>
            <a:ext cx="4800600" cy="4191000"/>
          </a:xfrm>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r>
              <a:rPr lang="en-US" sz="2800" dirty="0" err="1"/>
              <a:t>Kuru</a:t>
            </a:r>
            <a:r>
              <a:rPr lang="en-US" sz="2800" dirty="0"/>
              <a:t> was a disease that occurred in the native tribes of New Guinea, when the victorious tribes would cannibalize the losers; the nervous tissue was infected with </a:t>
            </a:r>
            <a:r>
              <a:rPr lang="en-US" sz="2800" dirty="0" err="1"/>
              <a:t>prions</a:t>
            </a:r>
            <a:r>
              <a:rPr lang="en-US" sz="2800" dirty="0"/>
              <a:t> which would infect those eating the brain.</a:t>
            </a:r>
          </a:p>
        </p:txBody>
      </p:sp>
      <p:pic>
        <p:nvPicPr>
          <p:cNvPr id="4" name="Content Placeholder 3" descr="kuru.gif"/>
          <p:cNvPicPr>
            <a:picLocks noGrp="1" noChangeAspect="1"/>
          </p:cNvPicPr>
          <p:nvPr>
            <p:ph idx="1"/>
          </p:nvPr>
        </p:nvPicPr>
        <p:blipFill>
          <a:blip r:embed="rId2" cstate="print"/>
          <a:stretch>
            <a:fillRect/>
          </a:stretch>
        </p:blipFill>
        <p:spPr>
          <a:xfrm>
            <a:off x="2057400" y="1981200"/>
            <a:ext cx="5181600" cy="3886200"/>
          </a:xfrm>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a:t>Scrapie</a:t>
            </a:r>
            <a:r>
              <a:rPr lang="en-US" sz="2800" dirty="0"/>
              <a:t>, due to a prion, causes “downer sheep” </a:t>
            </a:r>
          </a:p>
        </p:txBody>
      </p:sp>
      <p:pic>
        <p:nvPicPr>
          <p:cNvPr id="4" name="Content Placeholder 3" descr="scrapie.jpg"/>
          <p:cNvPicPr>
            <a:picLocks noGrp="1" noChangeAspect="1"/>
          </p:cNvPicPr>
          <p:nvPr>
            <p:ph idx="1"/>
          </p:nvPr>
        </p:nvPicPr>
        <p:blipFill>
          <a:blip r:embed="rId2" cstate="print"/>
          <a:stretch>
            <a:fillRect/>
          </a:stretch>
        </p:blipFill>
        <p:spPr>
          <a:xfrm>
            <a:off x="2209800" y="1600200"/>
            <a:ext cx="4724400" cy="3505200"/>
          </a:xfrm>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2400" dirty="0"/>
          </a:p>
        </p:txBody>
      </p:sp>
      <p:pic>
        <p:nvPicPr>
          <p:cNvPr id="4" name="Content Placeholder 3" descr="mad-cow.jpg"/>
          <p:cNvPicPr>
            <a:picLocks noGrp="1" noChangeAspect="1"/>
          </p:cNvPicPr>
          <p:nvPr>
            <p:ph idx="1"/>
          </p:nvPr>
        </p:nvPicPr>
        <p:blipFill>
          <a:blip r:embed="rId2" cstate="print"/>
          <a:stretch>
            <a:fillRect/>
          </a:stretch>
        </p:blipFill>
        <p:spPr>
          <a:xfrm>
            <a:off x="1752600" y="914400"/>
            <a:ext cx="5791200" cy="4953000"/>
          </a:xfrm>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973762"/>
          </a:xfrm>
        </p:spPr>
        <p:txBody>
          <a:bodyPr>
            <a:normAutofit fontScale="90000"/>
          </a:bodyPr>
          <a:lstStyle/>
          <a:p>
            <a:pPr algn="l"/>
            <a:r>
              <a:rPr lang="en-US" sz="1800" dirty="0"/>
              <a:t>Learning objectives for Packet 2 and 2B:</a:t>
            </a:r>
            <a:br>
              <a:rPr lang="en-US" sz="1800" dirty="0"/>
            </a:br>
            <a:br>
              <a:rPr lang="en-US" sz="1800" dirty="0"/>
            </a:br>
            <a:r>
              <a:rPr lang="en-US" sz="1800" dirty="0"/>
              <a:t>1.  Explain the scientific theory concerning the origin of life on earth and how 	eukaryotic cells theoretically arose from prokaryotic cells.</a:t>
            </a:r>
            <a:br>
              <a:rPr lang="en-US" sz="1800" dirty="0"/>
            </a:br>
            <a:r>
              <a:rPr lang="en-US" sz="1800" dirty="0"/>
              <a:t>2.  Be able to classify microorganisms by kingdom and know the text microbiologists refer to for bacterial classification.</a:t>
            </a:r>
            <a:br>
              <a:rPr lang="en-US" sz="1800" dirty="0"/>
            </a:br>
            <a:r>
              <a:rPr lang="en-US" sz="1800" dirty="0"/>
              <a:t>3.  Be able to draw, define and explain the functions of the different parts of prokaryotic and eukaryotic cells.</a:t>
            </a:r>
            <a:br>
              <a:rPr lang="en-US" sz="1800" dirty="0"/>
            </a:br>
            <a:r>
              <a:rPr lang="en-US" sz="1800" dirty="0"/>
              <a:t>4.  Know the purpose of the glycocalyx, cell wall, cell membrane as a part of a bacterial cell’s cell envelope.</a:t>
            </a:r>
            <a:br>
              <a:rPr lang="en-US" sz="1800" dirty="0"/>
            </a:br>
            <a:r>
              <a:rPr lang="en-US" sz="1800" dirty="0"/>
              <a:t>5.  Be able to draw and name the various shapes and arrangements of bacterial cells.</a:t>
            </a:r>
            <a:br>
              <a:rPr lang="en-US" sz="1800" dirty="0"/>
            </a:br>
            <a:r>
              <a:rPr lang="en-US" sz="1800" dirty="0"/>
              <a:t>6.  Explain the differences between the structures of gram + and gram – cell walls.  Describe the specific effect penicillin and lysozyme have on bacterial cell walls.</a:t>
            </a:r>
            <a:br>
              <a:rPr lang="en-US" sz="1800" dirty="0"/>
            </a:br>
            <a:r>
              <a:rPr lang="en-US" sz="1800" dirty="0"/>
              <a:t>7.  Be able to explain the steps in the gram staining procedure and explain why each step is important to produce the final results.</a:t>
            </a:r>
            <a:br>
              <a:rPr lang="en-US" sz="1800" dirty="0"/>
            </a:br>
            <a:r>
              <a:rPr lang="en-US" sz="1800" dirty="0"/>
              <a:t>8.  Be able to explain the steps in the acid fast staining procedure and explain why each step is important to produce the final results; predict when you would want to do an acid fast stain on a patient sample.</a:t>
            </a:r>
            <a:br>
              <a:rPr lang="en-US" sz="1800" dirty="0"/>
            </a:br>
            <a:r>
              <a:rPr lang="en-US" sz="1800" dirty="0"/>
              <a:t>9.  Begin your knowledge of tuberculosis and be able to differentiate the purpose of the PPD injection versus the BCG injection.</a:t>
            </a:r>
            <a:br>
              <a:rPr lang="en-US" sz="1800" dirty="0"/>
            </a:br>
            <a:r>
              <a:rPr lang="en-US" sz="1800" dirty="0"/>
              <a:t>10.  Be able to draw a cell membrane and compare and contrast the processes of diffusion, osmosis, facilitated diffusion, active transport and phagocytosis.</a:t>
            </a:r>
          </a:p>
        </p:txBody>
      </p:sp>
    </p:spTree>
    <p:extLst>
      <p:ext uri="{BB962C8B-B14F-4D97-AF65-F5344CB8AC3E}">
        <p14:creationId xmlns:p14="http://schemas.microsoft.com/office/powerpoint/2010/main" val="2850930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2800" i="1" dirty="0"/>
              <a:t>Plasmodium</a:t>
            </a:r>
            <a:r>
              <a:rPr lang="en-US" sz="2800" dirty="0"/>
              <a:t> spp.</a:t>
            </a:r>
            <a:br>
              <a:rPr lang="en-US" sz="2800" dirty="0"/>
            </a:br>
            <a:r>
              <a:rPr lang="en-US" sz="2800" dirty="0"/>
              <a:t>- </a:t>
            </a:r>
            <a:r>
              <a:rPr lang="en-US" sz="2800" dirty="0" err="1"/>
              <a:t>trophozooites</a:t>
            </a:r>
            <a:r>
              <a:rPr lang="en-US" sz="2800" dirty="0"/>
              <a:t> in RBC’s cause malaria</a:t>
            </a:r>
          </a:p>
        </p:txBody>
      </p:sp>
      <p:pic>
        <p:nvPicPr>
          <p:cNvPr id="5" name="Content Placeholder 4" descr="Plasmodium.jpg"/>
          <p:cNvPicPr>
            <a:picLocks noGrp="1" noChangeAspect="1"/>
          </p:cNvPicPr>
          <p:nvPr>
            <p:ph idx="1"/>
          </p:nvPr>
        </p:nvPicPr>
        <p:blipFill>
          <a:blip r:embed="rId2" cstate="print"/>
          <a:stretch>
            <a:fillRect/>
          </a:stretch>
        </p:blipFill>
        <p:spPr>
          <a:xfrm>
            <a:off x="1905000" y="1600200"/>
            <a:ext cx="5334000" cy="4267200"/>
          </a:xfrm>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a:bodyPr>
          <a:lstStyle/>
          <a:p>
            <a:pPr algn="l"/>
            <a:r>
              <a:rPr lang="en-US" sz="1800" dirty="0"/>
              <a:t>11.  Explain your knowledge about a cell’s protoplasm (cytoplasm) and contrast how 	bacterial intracellular structure differs from that of eukaryotic cells.</a:t>
            </a:r>
            <a:br>
              <a:rPr lang="en-US" sz="1800" dirty="0"/>
            </a:br>
            <a:r>
              <a:rPr lang="en-US" sz="1800" dirty="0"/>
              <a:t>12.  Compare and contrast the chromosomes of prokaryotes and eukaryotes, be able 	to explain the function of plasmids and the processes of binary fission, 	conjugation, transformation and transduction.</a:t>
            </a:r>
            <a:br>
              <a:rPr lang="en-US" sz="1800" dirty="0"/>
            </a:br>
            <a:r>
              <a:rPr lang="en-US" sz="1800" dirty="0"/>
              <a:t>13.  Explain the differences between prokaryotic and eukaryotic ribosomes.</a:t>
            </a:r>
            <a:br>
              <a:rPr lang="en-US" sz="1800" dirty="0"/>
            </a:br>
            <a:r>
              <a:rPr lang="en-US" sz="1800" dirty="0"/>
              <a:t>14.  Draw to identify flagellar arrangements in bacteria and be able to compare and 	contrast bacterial flagella from eukaryotic flagella.</a:t>
            </a:r>
            <a:br>
              <a:rPr lang="en-US" sz="1800" dirty="0"/>
            </a:br>
            <a:r>
              <a:rPr lang="en-US" sz="1800" dirty="0"/>
              <a:t>15.  Explain the significance of bacterial endospores and know what human pathogens 	are endospore producing; know how endospore producing bacteria are 	stained.</a:t>
            </a:r>
            <a:br>
              <a:rPr lang="en-US" sz="1800" dirty="0"/>
            </a:br>
            <a:r>
              <a:rPr lang="en-US" sz="1800" dirty="0"/>
              <a:t>16.  In the kingdom Protista, know the subkingdoms and phyla of the microbes 	mentioned in the notes.  Be able to discuss each of the microbes mentioned 	from the lecture packet notes.</a:t>
            </a:r>
            <a:br>
              <a:rPr lang="en-US" sz="1800" dirty="0"/>
            </a:br>
            <a:r>
              <a:rPr lang="en-US" sz="1800" dirty="0"/>
              <a:t>17.  In the kingdom Fungi, be able to discuss each of the fungi mentioned from the 	lecture packet notes.</a:t>
            </a:r>
            <a:br>
              <a:rPr lang="en-US" sz="1800" dirty="0"/>
            </a:br>
            <a:r>
              <a:rPr lang="en-US" sz="1800" dirty="0"/>
              <a:t>18.  In the kingdom Animalia, be able to discuss each worm infestation and insect-	transmitted disease from the lecture packet notes.</a:t>
            </a:r>
            <a:br>
              <a:rPr lang="en-US" sz="1800" dirty="0"/>
            </a:br>
            <a:r>
              <a:rPr lang="en-US" sz="1800" dirty="0"/>
              <a:t>19.  Know which common human diseases are due to viral infections and be able to 	compare and contrast the lytic cycle of viral reproduction from the lysogenic 	cycle.  Know why antibiotics are not recommended for viral infections.</a:t>
            </a:r>
            <a:br>
              <a:rPr lang="en-US" sz="1800" dirty="0"/>
            </a:br>
            <a:endParaRPr lang="en-US" sz="1800" dirty="0"/>
          </a:p>
        </p:txBody>
      </p:sp>
    </p:spTree>
    <p:extLst>
      <p:ext uri="{BB962C8B-B14F-4D97-AF65-F5344CB8AC3E}">
        <p14:creationId xmlns:p14="http://schemas.microsoft.com/office/powerpoint/2010/main" val="229130183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pPr algn="l"/>
            <a:r>
              <a:rPr lang="en-US" sz="1800" dirty="0"/>
              <a:t>20.  Explain the anatomy of a virus and be able to discuss each viral infection 	mentioned in the lecture packet notes.</a:t>
            </a:r>
            <a:br>
              <a:rPr lang="en-US" sz="1800" dirty="0"/>
            </a:br>
            <a:r>
              <a:rPr lang="en-US" sz="1800" dirty="0"/>
              <a:t>21.  Be able to discuss which viruses are oncogenic.</a:t>
            </a:r>
            <a:br>
              <a:rPr lang="en-US" sz="1800" dirty="0"/>
            </a:br>
            <a:r>
              <a:rPr lang="en-US" sz="1800" dirty="0"/>
              <a:t>22.  Contrast viruses from viroids and prions and be able to discuss the prion-caused 	infections mentioned in the lecture packet notes.</a:t>
            </a:r>
          </a:p>
        </p:txBody>
      </p:sp>
    </p:spTree>
    <p:extLst>
      <p:ext uri="{BB962C8B-B14F-4D97-AF65-F5344CB8AC3E}">
        <p14:creationId xmlns:p14="http://schemas.microsoft.com/office/powerpoint/2010/main" val="1925930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i="1" dirty="0" err="1"/>
              <a:t>Toxoplasma</a:t>
            </a:r>
            <a:r>
              <a:rPr lang="en-US" sz="2800" i="1" dirty="0"/>
              <a:t> </a:t>
            </a:r>
            <a:r>
              <a:rPr lang="en-US" sz="2800" i="1" dirty="0" err="1"/>
              <a:t>gondii</a:t>
            </a:r>
            <a:endParaRPr lang="en-US" sz="2800" i="1" dirty="0"/>
          </a:p>
        </p:txBody>
      </p:sp>
      <p:pic>
        <p:nvPicPr>
          <p:cNvPr id="4" name="Content Placeholder 3" descr="Plasmodium.jpg"/>
          <p:cNvPicPr>
            <a:picLocks noGrp="1" noChangeAspect="1"/>
          </p:cNvPicPr>
          <p:nvPr>
            <p:ph idx="1"/>
          </p:nvPr>
        </p:nvPicPr>
        <p:blipFill>
          <a:blip r:embed="rId2" cstate="print"/>
          <a:stretch>
            <a:fillRect/>
          </a:stretch>
        </p:blipFill>
        <p:spPr>
          <a:xfrm>
            <a:off x="1752600" y="1524000"/>
            <a:ext cx="5105400" cy="48006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i="1" dirty="0" err="1"/>
              <a:t>Toxoplasma</a:t>
            </a:r>
            <a:r>
              <a:rPr lang="en-US" sz="2800" i="1" dirty="0"/>
              <a:t> </a:t>
            </a:r>
            <a:r>
              <a:rPr lang="en-US" sz="2800" i="1" dirty="0" err="1"/>
              <a:t>gondii</a:t>
            </a:r>
            <a:endParaRPr lang="en-US" sz="2800" i="1" dirty="0"/>
          </a:p>
        </p:txBody>
      </p:sp>
      <p:pic>
        <p:nvPicPr>
          <p:cNvPr id="4" name="Content Placeholder 3" descr="190px-Toxoplasma_gondii_tachy.jpg"/>
          <p:cNvPicPr>
            <a:picLocks noGrp="1" noChangeAspect="1"/>
          </p:cNvPicPr>
          <p:nvPr>
            <p:ph idx="1"/>
          </p:nvPr>
        </p:nvPicPr>
        <p:blipFill>
          <a:blip r:embed="rId2" cstate="print"/>
          <a:stretch>
            <a:fillRect/>
          </a:stretch>
        </p:blipFill>
        <p:spPr>
          <a:xfrm>
            <a:off x="1676400" y="1143000"/>
            <a:ext cx="5638800" cy="43434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a:t>Cryptosporidiosis – </a:t>
            </a:r>
            <a:r>
              <a:rPr lang="en-US" sz="2400" i="1" dirty="0"/>
              <a:t>Cryptosporidium parvum</a:t>
            </a:r>
          </a:p>
        </p:txBody>
      </p:sp>
      <p:pic>
        <p:nvPicPr>
          <p:cNvPr id="4" name="Content Placeholder 3" descr="Cryptosporidium_LifeCycle.png"/>
          <p:cNvPicPr>
            <a:picLocks noGrp="1" noChangeAspect="1"/>
          </p:cNvPicPr>
          <p:nvPr>
            <p:ph idx="1"/>
          </p:nvPr>
        </p:nvPicPr>
        <p:blipFill>
          <a:blip r:embed="rId2" cstate="print"/>
          <a:stretch>
            <a:fillRect/>
          </a:stretch>
        </p:blipFill>
        <p:spPr>
          <a:xfrm>
            <a:off x="1219200" y="990601"/>
            <a:ext cx="6477000" cy="48768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lstStyle/>
          <a:p>
            <a:endParaRPr lang="en-US"/>
          </a:p>
        </p:txBody>
      </p:sp>
      <p:pic>
        <p:nvPicPr>
          <p:cNvPr id="9" name="Content Placeholder 8" descr="crypto pool2.jpg"/>
          <p:cNvPicPr>
            <a:picLocks noGrp="1" noChangeAspect="1"/>
          </p:cNvPicPr>
          <p:nvPr>
            <p:ph sz="half" idx="2"/>
          </p:nvPr>
        </p:nvPicPr>
        <p:blipFill>
          <a:blip r:embed="rId2" cstate="print"/>
          <a:stretch>
            <a:fillRect/>
          </a:stretch>
        </p:blipFill>
        <p:spPr>
          <a:xfrm>
            <a:off x="4495800" y="1219200"/>
            <a:ext cx="4040188" cy="4114800"/>
          </a:xfrm>
        </p:spPr>
      </p:pic>
      <p:sp>
        <p:nvSpPr>
          <p:cNvPr id="7" name="Text Placeholder 6"/>
          <p:cNvSpPr>
            <a:spLocks noGrp="1"/>
          </p:cNvSpPr>
          <p:nvPr>
            <p:ph type="body" sz="quarter" idx="3"/>
          </p:nvPr>
        </p:nvSpPr>
        <p:spPr/>
        <p:txBody>
          <a:bodyPr/>
          <a:lstStyle/>
          <a:p>
            <a:endParaRPr lang="en-US"/>
          </a:p>
        </p:txBody>
      </p:sp>
      <p:pic>
        <p:nvPicPr>
          <p:cNvPr id="10" name="Content Placeholder 9" descr="cryptopool.jpg"/>
          <p:cNvPicPr>
            <a:picLocks noGrp="1" noChangeAspect="1"/>
          </p:cNvPicPr>
          <p:nvPr>
            <p:ph sz="quarter" idx="4"/>
          </p:nvPr>
        </p:nvPicPr>
        <p:blipFill>
          <a:blip r:embed="rId3" cstate="print"/>
          <a:stretch>
            <a:fillRect/>
          </a:stretch>
        </p:blipFill>
        <p:spPr>
          <a:xfrm>
            <a:off x="533400" y="1219200"/>
            <a:ext cx="3810000" cy="41910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83162"/>
          </a:xfrm>
        </p:spPr>
        <p:txBody>
          <a:bodyPr>
            <a:normAutofit/>
          </a:bodyPr>
          <a:lstStyle/>
          <a:p>
            <a:pPr algn="l"/>
            <a:r>
              <a:rPr lang="en-US" sz="2800" dirty="0"/>
              <a:t>A) SUBKINGDOM PROTOZOA </a:t>
            </a:r>
            <a:br>
              <a:rPr lang="en-US" sz="2800" dirty="0"/>
            </a:br>
            <a:r>
              <a:rPr lang="en-US" sz="2800" dirty="0"/>
              <a:t>	(first animals)</a:t>
            </a:r>
            <a:br>
              <a:rPr lang="en-US" sz="2800" dirty="0"/>
            </a:br>
            <a:br>
              <a:rPr lang="en-US" sz="2800" dirty="0"/>
            </a:br>
            <a:r>
              <a:rPr lang="en-US" sz="2800" dirty="0"/>
              <a:t>	- EUKARYOTIC, UNICELLULAR, HETEROTROPHS</a:t>
            </a:r>
            <a:br>
              <a:rPr lang="en-US" sz="2800" dirty="0"/>
            </a:br>
            <a:r>
              <a:rPr lang="en-US" sz="2800" dirty="0"/>
              <a:t>	- PROTOZOA ARE CLASSIFIED BY THEIR METHOD 		OF MOTILITY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pPr algn="l"/>
            <a:r>
              <a:rPr lang="en-US" sz="2800" dirty="0"/>
              <a:t>B) SUBKINGDOM ALGAE</a:t>
            </a:r>
            <a:br>
              <a:rPr lang="en-US" sz="2800" dirty="0"/>
            </a:br>
            <a:r>
              <a:rPr lang="en-US" sz="2800" dirty="0"/>
              <a:t>	(first plants)</a:t>
            </a:r>
            <a:br>
              <a:rPr lang="en-US" sz="2800" dirty="0"/>
            </a:br>
            <a:br>
              <a:rPr lang="en-US" sz="2800" dirty="0"/>
            </a:br>
            <a:r>
              <a:rPr lang="en-US" sz="2800" dirty="0"/>
              <a:t>	- EUKARYOTIC, UNICELLULAR (OR COLONIAL),</a:t>
            </a:r>
            <a:br>
              <a:rPr lang="en-US" sz="2800" dirty="0"/>
            </a:br>
            <a:r>
              <a:rPr lang="en-US" sz="2800" dirty="0"/>
              <a:t>		AUTOTROPHS</a:t>
            </a:r>
            <a:br>
              <a:rPr lang="en-US" sz="2800" dirty="0"/>
            </a:br>
            <a:r>
              <a:rPr lang="en-US" sz="2800" dirty="0"/>
              <a:t>	- ALGAE ARE CLASSIFIED BY THEIR PIGMENTS</a:t>
            </a:r>
            <a:br>
              <a:rPr lang="en-US" sz="2800" dirty="0"/>
            </a:br>
            <a:endParaRPr 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pPr algn="l"/>
            <a:r>
              <a:rPr lang="en-US" sz="2800" dirty="0"/>
              <a:t>1. </a:t>
            </a:r>
            <a:r>
              <a:rPr lang="en-US" sz="2800" dirty="0">
                <a:solidFill>
                  <a:srgbClr val="00B050"/>
                </a:solidFill>
              </a:rPr>
              <a:t>Green algae </a:t>
            </a:r>
            <a:r>
              <a:rPr lang="en-US" sz="2800" dirty="0"/>
              <a:t>are theorized to be the ancestors of land 	plants.</a:t>
            </a:r>
            <a:br>
              <a:rPr lang="en-US" sz="2800" dirty="0"/>
            </a:br>
            <a:r>
              <a:rPr lang="en-US" sz="2800" dirty="0"/>
              <a:t>2. </a:t>
            </a:r>
            <a:r>
              <a:rPr lang="en-US" sz="2800" dirty="0">
                <a:solidFill>
                  <a:srgbClr val="FF0000"/>
                </a:solidFill>
              </a:rPr>
              <a:t>Red algae </a:t>
            </a:r>
            <a:r>
              <a:rPr lang="en-US" sz="2800" dirty="0"/>
              <a:t>are the source of agar.</a:t>
            </a:r>
            <a:br>
              <a:rPr lang="en-US" sz="2800" dirty="0"/>
            </a:br>
            <a:r>
              <a:rPr lang="en-US" sz="2800" dirty="0"/>
              <a:t>3. </a:t>
            </a:r>
            <a:r>
              <a:rPr lang="en-US" sz="2800" dirty="0">
                <a:solidFill>
                  <a:schemeClr val="accent6">
                    <a:lumMod val="50000"/>
                  </a:schemeClr>
                </a:solidFill>
              </a:rPr>
              <a:t>Brown algae </a:t>
            </a:r>
            <a:r>
              <a:rPr lang="en-US" sz="2800" dirty="0"/>
              <a:t>include kelp and other large ocean 	“seaweeds.”</a:t>
            </a:r>
            <a:br>
              <a:rPr lang="en-US" sz="2800" dirty="0"/>
            </a:br>
            <a:r>
              <a:rPr lang="en-US" sz="2800" dirty="0"/>
              <a:t>4. </a:t>
            </a:r>
            <a:r>
              <a:rPr lang="en-US" sz="2800" dirty="0">
                <a:solidFill>
                  <a:srgbClr val="FFC000"/>
                </a:solidFill>
              </a:rPr>
              <a:t>Golden algae </a:t>
            </a:r>
            <a:r>
              <a:rPr lang="en-US" sz="2800" dirty="0"/>
              <a:t>include diatoms, which produce 	massive amounts of O</a:t>
            </a:r>
            <a:r>
              <a:rPr lang="en-US" sz="2800" dirty="0">
                <a:latin typeface="Calibri"/>
              </a:rPr>
              <a:t>₂ gas</a:t>
            </a:r>
            <a:br>
              <a:rPr lang="en-US" sz="2800" dirty="0">
                <a:latin typeface="Calibri"/>
              </a:rPr>
            </a:br>
            <a:r>
              <a:rPr lang="en-US" sz="2800" dirty="0">
                <a:latin typeface="Calibri"/>
              </a:rPr>
              <a:t>5. </a:t>
            </a:r>
            <a:r>
              <a:rPr lang="en-US" sz="2800" dirty="0">
                <a:solidFill>
                  <a:srgbClr val="C00000"/>
                </a:solidFill>
                <a:latin typeface="Calibri"/>
              </a:rPr>
              <a:t>Fire algae </a:t>
            </a:r>
            <a:r>
              <a:rPr lang="en-US" sz="2800" dirty="0">
                <a:latin typeface="Calibri"/>
              </a:rPr>
              <a:t>include </a:t>
            </a:r>
            <a:r>
              <a:rPr lang="en-US" sz="2800" dirty="0" err="1">
                <a:latin typeface="Calibri"/>
              </a:rPr>
              <a:t>dinoflagellates</a:t>
            </a:r>
            <a:r>
              <a:rPr lang="en-US" sz="2800" dirty="0">
                <a:latin typeface="Calibri"/>
              </a:rPr>
              <a:t> responsible for 	producing “red tides,”  they can show 	bioluminescence</a:t>
            </a:r>
            <a:br>
              <a:rPr lang="en-US" sz="2800" dirty="0">
                <a:latin typeface="Calibri"/>
              </a:rPr>
            </a:br>
            <a:r>
              <a:rPr lang="en-US" sz="2800" dirty="0">
                <a:latin typeface="Calibri"/>
              </a:rPr>
              <a:t>6. </a:t>
            </a:r>
            <a:r>
              <a:rPr lang="en-US" sz="2800" dirty="0">
                <a:solidFill>
                  <a:schemeClr val="accent3">
                    <a:lumMod val="75000"/>
                  </a:schemeClr>
                </a:solidFill>
                <a:latin typeface="Calibri"/>
              </a:rPr>
              <a:t>Euglena</a:t>
            </a:r>
            <a:r>
              <a:rPr lang="en-US" sz="2800" dirty="0">
                <a:latin typeface="Calibri"/>
              </a:rPr>
              <a:t> can be </a:t>
            </a:r>
            <a:r>
              <a:rPr lang="en-US" sz="2800" dirty="0" err="1">
                <a:latin typeface="Calibri"/>
              </a:rPr>
              <a:t>autotrophs</a:t>
            </a:r>
            <a:r>
              <a:rPr lang="en-US" sz="2800" dirty="0">
                <a:latin typeface="Calibri"/>
              </a:rPr>
              <a:t> OR </a:t>
            </a:r>
            <a:r>
              <a:rPr lang="en-US" sz="2800" dirty="0" err="1">
                <a:latin typeface="Calibri"/>
              </a:rPr>
              <a:t>heterotrophs</a:t>
            </a:r>
            <a:br>
              <a:rPr lang="en-US" sz="2800" dirty="0">
                <a:latin typeface="Calibri"/>
              </a:rPr>
            </a:br>
            <a:endParaRPr lang="en-US"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pic>
        <p:nvPicPr>
          <p:cNvPr id="8" name="Content Placeholder 7" descr="Cryptosporidium_LifeCycle.png"/>
          <p:cNvPicPr>
            <a:picLocks noGrp="1" noChangeAspect="1"/>
          </p:cNvPicPr>
          <p:nvPr>
            <p:ph idx="1"/>
          </p:nvPr>
        </p:nvPicPr>
        <p:blipFill>
          <a:blip r:embed="rId2" cstate="print"/>
          <a:stretch>
            <a:fillRect/>
          </a:stretch>
        </p:blipFill>
        <p:spPr>
          <a:xfrm>
            <a:off x="838200" y="1828800"/>
            <a:ext cx="3810000" cy="2857500"/>
          </a:xfrm>
        </p:spPr>
      </p:pic>
      <p:pic>
        <p:nvPicPr>
          <p:cNvPr id="9" name="Content Placeholder 8" descr="greenalage.jpg"/>
          <p:cNvPicPr>
            <a:picLocks noGrp="1" noChangeAspect="1"/>
          </p:cNvPicPr>
          <p:nvPr>
            <p:ph sz="quarter" idx="4294967295"/>
          </p:nvPr>
        </p:nvPicPr>
        <p:blipFill>
          <a:blip r:embed="rId3" cstate="print"/>
          <a:stretch>
            <a:fillRect/>
          </a:stretch>
        </p:blipFill>
        <p:spPr>
          <a:xfrm>
            <a:off x="5029200" y="1600200"/>
            <a:ext cx="3429000" cy="36576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lva.jpg"/>
          <p:cNvPicPr>
            <a:picLocks noGrp="1" noChangeAspect="1"/>
          </p:cNvPicPr>
          <p:nvPr>
            <p:ph idx="1"/>
          </p:nvPr>
        </p:nvPicPr>
        <p:blipFill>
          <a:blip r:embed="rId2" cstate="print"/>
          <a:stretch>
            <a:fillRect/>
          </a:stretch>
        </p:blipFill>
        <p:spPr>
          <a:xfrm>
            <a:off x="2133600" y="914400"/>
            <a:ext cx="4724400" cy="46482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volvox2.jpg"/>
          <p:cNvPicPr>
            <a:picLocks noGrp="1" noChangeAspect="1"/>
          </p:cNvPicPr>
          <p:nvPr>
            <p:ph idx="1"/>
          </p:nvPr>
        </p:nvPicPr>
        <p:blipFill>
          <a:blip r:embed="rId2" cstate="print"/>
          <a:stretch>
            <a:fillRect/>
          </a:stretch>
        </p:blipFill>
        <p:spPr>
          <a:xfrm>
            <a:off x="1447800" y="838200"/>
            <a:ext cx="6096000" cy="5056981"/>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9" name="Content Placeholder 8" descr="greenaquarium.jpg"/>
          <p:cNvPicPr>
            <a:picLocks noGrp="1" noChangeAspect="1"/>
          </p:cNvPicPr>
          <p:nvPr>
            <p:ph idx="1"/>
          </p:nvPr>
        </p:nvPicPr>
        <p:blipFill>
          <a:blip r:embed="rId2" cstate="print"/>
          <a:stretch>
            <a:fillRect/>
          </a:stretch>
        </p:blipFill>
        <p:spPr>
          <a:xfrm>
            <a:off x="1676400" y="990600"/>
            <a:ext cx="5715000" cy="48006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Text Placeholder 4"/>
          <p:cNvSpPr>
            <a:spLocks noGrp="1"/>
          </p:cNvSpPr>
          <p:nvPr>
            <p:ph type="body" idx="1"/>
          </p:nvPr>
        </p:nvSpPr>
        <p:spPr/>
        <p:txBody>
          <a:bodyPr/>
          <a:lstStyle/>
          <a:p>
            <a:r>
              <a:rPr lang="en-US" dirty="0"/>
              <a:t>Red algae</a:t>
            </a:r>
          </a:p>
        </p:txBody>
      </p:sp>
      <p:pic>
        <p:nvPicPr>
          <p:cNvPr id="9" name="Content Placeholder 8" descr="red algae.jpg"/>
          <p:cNvPicPr>
            <a:picLocks noGrp="1" noChangeAspect="1"/>
          </p:cNvPicPr>
          <p:nvPr>
            <p:ph sz="half" idx="2"/>
          </p:nvPr>
        </p:nvPicPr>
        <p:blipFill>
          <a:blip r:embed="rId2" cstate="print"/>
          <a:stretch>
            <a:fillRect/>
          </a:stretch>
        </p:blipFill>
        <p:spPr>
          <a:xfrm>
            <a:off x="1143000" y="2286000"/>
            <a:ext cx="2895600" cy="2895600"/>
          </a:xfrm>
        </p:spPr>
      </p:pic>
      <p:sp>
        <p:nvSpPr>
          <p:cNvPr id="7" name="Text Placeholder 6"/>
          <p:cNvSpPr>
            <a:spLocks noGrp="1"/>
          </p:cNvSpPr>
          <p:nvPr>
            <p:ph type="body" sz="quarter" idx="3"/>
          </p:nvPr>
        </p:nvSpPr>
        <p:spPr/>
        <p:txBody>
          <a:bodyPr/>
          <a:lstStyle/>
          <a:p>
            <a:r>
              <a:rPr lang="en-US" i="1" dirty="0"/>
              <a:t>Agar </a:t>
            </a:r>
            <a:r>
              <a:rPr lang="en-US" i="1" dirty="0" err="1"/>
              <a:t>agar</a:t>
            </a:r>
            <a:endParaRPr lang="en-US" i="1" dirty="0"/>
          </a:p>
        </p:txBody>
      </p:sp>
      <p:pic>
        <p:nvPicPr>
          <p:cNvPr id="10" name="Content Placeholder 9" descr="agar agar.jpg"/>
          <p:cNvPicPr>
            <a:picLocks noGrp="1" noChangeAspect="1"/>
          </p:cNvPicPr>
          <p:nvPr>
            <p:ph sz="quarter" idx="4"/>
          </p:nvPr>
        </p:nvPicPr>
        <p:blipFill>
          <a:blip r:embed="rId3" cstate="print"/>
          <a:stretch>
            <a:fillRect/>
          </a:stretch>
        </p:blipFill>
        <p:spPr>
          <a:xfrm>
            <a:off x="4800600" y="2286000"/>
            <a:ext cx="3172968" cy="2909983"/>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9" name="Content Placeholder 8" descr="agarpowder.jpg"/>
          <p:cNvPicPr>
            <a:picLocks noGrp="1" noChangeAspect="1"/>
          </p:cNvPicPr>
          <p:nvPr>
            <p:ph idx="1"/>
          </p:nvPr>
        </p:nvPicPr>
        <p:blipFill>
          <a:blip r:embed="rId2" cstate="print"/>
          <a:stretch>
            <a:fillRect/>
          </a:stretch>
        </p:blipFill>
        <p:spPr>
          <a:xfrm>
            <a:off x="1676400" y="533400"/>
            <a:ext cx="5105399" cy="5592763"/>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err="1"/>
              <a:t>Nori</a:t>
            </a:r>
            <a:r>
              <a:rPr lang="en-US" sz="2800" dirty="0"/>
              <a:t> – sushi wrap (red algae)</a:t>
            </a:r>
          </a:p>
        </p:txBody>
      </p:sp>
      <p:pic>
        <p:nvPicPr>
          <p:cNvPr id="4" name="Content Placeholder 3" descr="300px-Nori red algae.jpg"/>
          <p:cNvPicPr>
            <a:picLocks noGrp="1" noChangeAspect="1"/>
          </p:cNvPicPr>
          <p:nvPr>
            <p:ph idx="1"/>
          </p:nvPr>
        </p:nvPicPr>
        <p:blipFill>
          <a:blip r:embed="rId2" cstate="print"/>
          <a:stretch>
            <a:fillRect/>
          </a:stretch>
        </p:blipFill>
        <p:spPr>
          <a:xfrm>
            <a:off x="1981200" y="1295400"/>
            <a:ext cx="4724400" cy="411480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2800" dirty="0"/>
              <a:t>Brown algae - kelp</a:t>
            </a:r>
          </a:p>
        </p:txBody>
      </p:sp>
      <p:sp>
        <p:nvSpPr>
          <p:cNvPr id="5" name="Text Placeholder 4"/>
          <p:cNvSpPr>
            <a:spLocks noGrp="1"/>
          </p:cNvSpPr>
          <p:nvPr>
            <p:ph type="body" idx="1"/>
          </p:nvPr>
        </p:nvSpPr>
        <p:spPr/>
        <p:txBody>
          <a:bodyPr/>
          <a:lstStyle/>
          <a:p>
            <a:endParaRPr lang="en-US"/>
          </a:p>
        </p:txBody>
      </p:sp>
      <p:pic>
        <p:nvPicPr>
          <p:cNvPr id="9" name="Content Placeholder 8" descr="sargassumbrown.jpg"/>
          <p:cNvPicPr>
            <a:picLocks noGrp="1" noChangeAspect="1"/>
          </p:cNvPicPr>
          <p:nvPr>
            <p:ph sz="half" idx="2"/>
          </p:nvPr>
        </p:nvPicPr>
        <p:blipFill>
          <a:blip r:embed="rId2" cstate="print"/>
          <a:stretch>
            <a:fillRect/>
          </a:stretch>
        </p:blipFill>
        <p:spPr>
          <a:xfrm>
            <a:off x="457200" y="1219200"/>
            <a:ext cx="4040188" cy="4446389"/>
          </a:xfrm>
        </p:spPr>
      </p:pic>
      <p:sp>
        <p:nvSpPr>
          <p:cNvPr id="7" name="Text Placeholder 6"/>
          <p:cNvSpPr>
            <a:spLocks noGrp="1"/>
          </p:cNvSpPr>
          <p:nvPr>
            <p:ph type="body" sz="quarter" idx="3"/>
          </p:nvPr>
        </p:nvSpPr>
        <p:spPr/>
        <p:txBody>
          <a:bodyPr/>
          <a:lstStyle/>
          <a:p>
            <a:endParaRPr lang="en-US"/>
          </a:p>
        </p:txBody>
      </p:sp>
      <p:pic>
        <p:nvPicPr>
          <p:cNvPr id="10" name="Content Placeholder 9" descr="shark-in-the-kelp-linda-singleton.jpg"/>
          <p:cNvPicPr>
            <a:picLocks noGrp="1" noChangeAspect="1"/>
          </p:cNvPicPr>
          <p:nvPr>
            <p:ph sz="quarter" idx="4"/>
          </p:nvPr>
        </p:nvPicPr>
        <p:blipFill>
          <a:blip r:embed="rId3" cstate="print"/>
          <a:stretch>
            <a:fillRect/>
          </a:stretch>
        </p:blipFill>
        <p:spPr>
          <a:xfrm>
            <a:off x="4645025" y="1219201"/>
            <a:ext cx="4041775" cy="4446984"/>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35562"/>
          </a:xfrm>
        </p:spPr>
        <p:txBody>
          <a:bodyPr>
            <a:normAutofit/>
          </a:bodyPr>
          <a:lstStyle/>
          <a:p>
            <a:pPr algn="l"/>
            <a:r>
              <a:rPr lang="en-US" sz="2800" dirty="0"/>
              <a:t>1. Phylum </a:t>
            </a:r>
            <a:r>
              <a:rPr lang="en-US" sz="2800" dirty="0" err="1"/>
              <a:t>Sarcodina</a:t>
            </a:r>
            <a:br>
              <a:rPr lang="en-US" sz="2800" dirty="0"/>
            </a:br>
            <a:r>
              <a:rPr lang="en-US" sz="2800" dirty="0"/>
              <a:t>	- use pseudopods for motility</a:t>
            </a:r>
            <a:br>
              <a:rPr lang="en-US" sz="2800" dirty="0"/>
            </a:br>
            <a:r>
              <a:rPr lang="en-US" sz="2800" dirty="0"/>
              <a:t>	- </a:t>
            </a:r>
            <a:r>
              <a:rPr lang="en-US" sz="2800" i="1" dirty="0" err="1"/>
              <a:t>Naegleria</a:t>
            </a:r>
            <a:r>
              <a:rPr lang="en-US" sz="2800" i="1" dirty="0"/>
              <a:t> </a:t>
            </a:r>
            <a:r>
              <a:rPr lang="en-US" sz="2800" i="1" dirty="0" err="1"/>
              <a:t>fowleri</a:t>
            </a:r>
            <a:br>
              <a:rPr lang="en-US" sz="2800" i="1" dirty="0"/>
            </a:br>
            <a:r>
              <a:rPr lang="en-US" sz="2800" i="1" dirty="0"/>
              <a:t>	- </a:t>
            </a:r>
            <a:r>
              <a:rPr lang="en-US" sz="2800" i="1" dirty="0" err="1"/>
              <a:t>Entamoeba</a:t>
            </a:r>
            <a:r>
              <a:rPr lang="en-US" sz="2800" i="1" dirty="0"/>
              <a:t> </a:t>
            </a:r>
            <a:r>
              <a:rPr lang="en-US" sz="2800" i="1" dirty="0" err="1"/>
              <a:t>histolytica</a:t>
            </a:r>
            <a:endParaRPr lang="en-US" sz="2800" i="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l"/>
            <a:r>
              <a:rPr lang="en-US" sz="2800" dirty="0"/>
              <a:t>Edible brown algae</a:t>
            </a:r>
          </a:p>
        </p:txBody>
      </p:sp>
      <p:pic>
        <p:nvPicPr>
          <p:cNvPr id="9" name="Content Placeholder 8" descr="edible brown algae.jpg"/>
          <p:cNvPicPr>
            <a:picLocks noGrp="1" noChangeAspect="1"/>
          </p:cNvPicPr>
          <p:nvPr>
            <p:ph idx="1"/>
          </p:nvPr>
        </p:nvPicPr>
        <p:blipFill>
          <a:blip r:embed="rId2" cstate="print"/>
          <a:stretch>
            <a:fillRect/>
          </a:stretch>
        </p:blipFill>
        <p:spPr>
          <a:xfrm>
            <a:off x="1905000" y="1447800"/>
            <a:ext cx="5410200" cy="44196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l"/>
            <a:r>
              <a:rPr lang="en-US" sz="2800" dirty="0"/>
              <a:t>Golden algae - diatoms</a:t>
            </a:r>
          </a:p>
        </p:txBody>
      </p:sp>
      <p:pic>
        <p:nvPicPr>
          <p:cNvPr id="9" name="Content Placeholder 8" descr="Diatom_dolgelly.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2800" dirty="0"/>
              <a:t>Fire algae</a:t>
            </a:r>
            <a:br>
              <a:rPr lang="en-US" sz="2800"/>
            </a:br>
            <a:r>
              <a:rPr lang="en-US" sz="1100"/>
              <a:t>Biobay.com</a:t>
            </a:r>
            <a:endParaRPr lang="en-US" sz="2800" dirty="0"/>
          </a:p>
        </p:txBody>
      </p:sp>
      <p:sp>
        <p:nvSpPr>
          <p:cNvPr id="5" name="Text Placeholder 4"/>
          <p:cNvSpPr>
            <a:spLocks noGrp="1"/>
          </p:cNvSpPr>
          <p:nvPr>
            <p:ph type="body" idx="1"/>
          </p:nvPr>
        </p:nvSpPr>
        <p:spPr/>
        <p:txBody>
          <a:bodyPr/>
          <a:lstStyle/>
          <a:p>
            <a:r>
              <a:rPr lang="en-US" dirty="0"/>
              <a:t> a </a:t>
            </a:r>
            <a:r>
              <a:rPr lang="en-US" dirty="0" err="1"/>
              <a:t>dinoflagellate</a:t>
            </a:r>
            <a:endParaRPr lang="en-US" dirty="0"/>
          </a:p>
        </p:txBody>
      </p:sp>
      <p:pic>
        <p:nvPicPr>
          <p:cNvPr id="9" name="Content Placeholder 8" descr="dino.jpg"/>
          <p:cNvPicPr>
            <a:picLocks noGrp="1" noChangeAspect="1"/>
          </p:cNvPicPr>
          <p:nvPr>
            <p:ph sz="half" idx="2"/>
          </p:nvPr>
        </p:nvPicPr>
        <p:blipFill>
          <a:blip r:embed="rId2" cstate="print"/>
          <a:stretch>
            <a:fillRect/>
          </a:stretch>
        </p:blipFill>
        <p:spPr>
          <a:xfrm>
            <a:off x="457200" y="2656317"/>
            <a:ext cx="4040188" cy="2988404"/>
          </a:xfrm>
        </p:spPr>
      </p:pic>
      <p:sp>
        <p:nvSpPr>
          <p:cNvPr id="7" name="Text Placeholder 6"/>
          <p:cNvSpPr>
            <a:spLocks noGrp="1"/>
          </p:cNvSpPr>
          <p:nvPr>
            <p:ph type="body" sz="quarter" idx="3"/>
          </p:nvPr>
        </p:nvSpPr>
        <p:spPr/>
        <p:txBody>
          <a:bodyPr/>
          <a:lstStyle/>
          <a:p>
            <a:r>
              <a:rPr lang="en-US" dirty="0"/>
              <a:t>bioluminescence</a:t>
            </a:r>
          </a:p>
        </p:txBody>
      </p:sp>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724400" y="2667000"/>
            <a:ext cx="3733800" cy="2971799"/>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dirty="0"/>
              <a:t>Florida red tide</a:t>
            </a:r>
          </a:p>
        </p:txBody>
      </p:sp>
      <p:pic>
        <p:nvPicPr>
          <p:cNvPr id="7" name="Content Placeholder 6" descr="florida red tide.jpg"/>
          <p:cNvPicPr>
            <a:picLocks noGrp="1" noChangeAspect="1"/>
          </p:cNvPicPr>
          <p:nvPr>
            <p:ph sz="half" idx="2"/>
          </p:nvPr>
        </p:nvPicPr>
        <p:blipFill>
          <a:blip r:embed="rId2" cstate="print"/>
          <a:stretch>
            <a:fillRect/>
          </a:stretch>
        </p:blipFill>
        <p:spPr>
          <a:xfrm>
            <a:off x="457200" y="2514601"/>
            <a:ext cx="4040188" cy="2975396"/>
          </a:xfrm>
        </p:spPr>
      </p:pic>
      <p:sp>
        <p:nvSpPr>
          <p:cNvPr id="5" name="Text Placeholder 4"/>
          <p:cNvSpPr>
            <a:spLocks noGrp="1"/>
          </p:cNvSpPr>
          <p:nvPr>
            <p:ph type="body" sz="quarter" idx="3"/>
          </p:nvPr>
        </p:nvSpPr>
        <p:spPr/>
        <p:txBody>
          <a:bodyPr>
            <a:normAutofit/>
          </a:bodyPr>
          <a:lstStyle/>
          <a:p>
            <a:r>
              <a:rPr lang="en-US" dirty="0"/>
              <a:t>Dead fish due to red tide</a:t>
            </a:r>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105400" y="2514600"/>
            <a:ext cx="2514600" cy="2986803"/>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1020762"/>
          </a:xfrm>
        </p:spPr>
        <p:txBody>
          <a:bodyPr>
            <a:normAutofit/>
          </a:bodyPr>
          <a:lstStyle/>
          <a:p>
            <a:r>
              <a:rPr lang="en-US" sz="2800" dirty="0"/>
              <a:t>Dead sea turtle due to red tide</a:t>
            </a:r>
          </a:p>
        </p:txBody>
      </p:sp>
      <p:pic>
        <p:nvPicPr>
          <p:cNvPr id="9" name="Content Placeholder 8" descr="turtle-killed-by-red-tide-bloom-in-the-atlantic-ocean.jpg"/>
          <p:cNvPicPr>
            <a:picLocks noGrp="1" noChangeAspect="1"/>
          </p:cNvPicPr>
          <p:nvPr>
            <p:ph idx="1"/>
          </p:nvPr>
        </p:nvPicPr>
        <p:blipFill>
          <a:blip r:embed="rId2" cstate="print"/>
          <a:stretch>
            <a:fillRect/>
          </a:stretch>
        </p:blipFill>
        <p:spPr>
          <a:xfrm>
            <a:off x="1447800" y="1295400"/>
            <a:ext cx="5943600" cy="4830763"/>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l"/>
            <a:r>
              <a:rPr lang="en-US" sz="2800" dirty="0"/>
              <a:t>Euglena</a:t>
            </a:r>
          </a:p>
        </p:txBody>
      </p:sp>
      <p:pic>
        <p:nvPicPr>
          <p:cNvPr id="9" name="Content Placeholder 8" descr="euglena_gracilis.jpg"/>
          <p:cNvPicPr>
            <a:picLocks noGrp="1" noChangeAspect="1"/>
          </p:cNvPicPr>
          <p:nvPr>
            <p:ph idx="1"/>
          </p:nvPr>
        </p:nvPicPr>
        <p:blipFill>
          <a:blip r:embed="rId2" cstate="print"/>
          <a:stretch>
            <a:fillRect/>
          </a:stretch>
        </p:blipFill>
        <p:spPr>
          <a:xfrm>
            <a:off x="1676400" y="1143000"/>
            <a:ext cx="5410200" cy="426720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821362"/>
          </a:xfrm>
        </p:spPr>
        <p:txBody>
          <a:bodyPr>
            <a:normAutofit/>
          </a:bodyPr>
          <a:lstStyle/>
          <a:p>
            <a:r>
              <a:rPr lang="en-US" sz="4000" dirty="0">
                <a:solidFill>
                  <a:schemeClr val="accent6">
                    <a:lumMod val="50000"/>
                  </a:schemeClr>
                </a:solidFill>
              </a:rPr>
              <a:t>THE KINGDOM FUNGI</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pPr algn="l"/>
            <a:r>
              <a:rPr lang="en-US" sz="2800" dirty="0"/>
              <a:t>Fungi are:</a:t>
            </a:r>
            <a:br>
              <a:rPr lang="en-US" sz="2800" dirty="0"/>
            </a:br>
            <a:r>
              <a:rPr lang="en-US" sz="2800" dirty="0"/>
              <a:t>	a) important decomposers</a:t>
            </a:r>
            <a:br>
              <a:rPr lang="en-US" sz="2800" dirty="0"/>
            </a:br>
            <a:r>
              <a:rPr lang="en-US" sz="2800" dirty="0"/>
              <a:t>	b) they produce antibiotics</a:t>
            </a:r>
            <a:br>
              <a:rPr lang="en-US" sz="2800" dirty="0"/>
            </a:br>
            <a:r>
              <a:rPr lang="en-US" sz="2800" dirty="0"/>
              <a:t>	c) serve as a source of food</a:t>
            </a:r>
            <a:br>
              <a:rPr lang="en-US" sz="2800" dirty="0"/>
            </a:br>
            <a:r>
              <a:rPr lang="en-US" sz="2800" dirty="0"/>
              <a:t>		mushrooms, truffles, blue cheese, </a:t>
            </a:r>
            <a:br>
              <a:rPr lang="en-US" sz="2800" dirty="0"/>
            </a:br>
            <a:r>
              <a:rPr lang="en-US" sz="2800" dirty="0"/>
              <a:t>		yeast used to make beer, bread and wine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592762"/>
          </a:xfrm>
        </p:spPr>
        <p:txBody>
          <a:bodyPr>
            <a:normAutofit/>
          </a:bodyPr>
          <a:lstStyle/>
          <a:p>
            <a:pPr algn="l"/>
            <a:r>
              <a:rPr lang="en-US" sz="2800" dirty="0"/>
              <a:t>Diseases caused by fungi :</a:t>
            </a:r>
            <a:br>
              <a:rPr lang="en-US" sz="2800" dirty="0"/>
            </a:br>
            <a:r>
              <a:rPr lang="en-US" sz="2800" dirty="0"/>
              <a:t>	</a:t>
            </a:r>
            <a:r>
              <a:rPr lang="en-US" sz="2800" dirty="0">
                <a:solidFill>
                  <a:schemeClr val="accent6">
                    <a:lumMod val="50000"/>
                  </a:schemeClr>
                </a:solidFill>
              </a:rPr>
              <a:t>MYCOSES or MYCOTIC INFECTIONS</a:t>
            </a:r>
            <a:br>
              <a:rPr lang="en-US" sz="2800" dirty="0">
                <a:solidFill>
                  <a:schemeClr val="accent6">
                    <a:lumMod val="50000"/>
                  </a:schemeClr>
                </a:solidFill>
              </a:rPr>
            </a:br>
            <a:br>
              <a:rPr lang="en-US" sz="2800" dirty="0">
                <a:solidFill>
                  <a:schemeClr val="accent6">
                    <a:lumMod val="50000"/>
                  </a:schemeClr>
                </a:solidFill>
              </a:rPr>
            </a:br>
            <a:r>
              <a:rPr lang="en-US" sz="2800" dirty="0" err="1">
                <a:solidFill>
                  <a:schemeClr val="accent6">
                    <a:lumMod val="50000"/>
                  </a:schemeClr>
                </a:solidFill>
              </a:rPr>
              <a:t>Dermatomycoses</a:t>
            </a:r>
            <a:r>
              <a:rPr lang="en-US" sz="2800" dirty="0"/>
              <a:t> are fungal infections of the skin.</a:t>
            </a:r>
            <a:br>
              <a:rPr lang="en-US" sz="2800" dirty="0"/>
            </a:br>
            <a:br>
              <a:rPr lang="en-US" sz="2800" dirty="0"/>
            </a:br>
            <a:endParaRPr lang="en-US" sz="2800" dirty="0">
              <a:solidFill>
                <a:schemeClr val="accent6">
                  <a:lumMod val="50000"/>
                </a:schemeClr>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858962"/>
          </a:xfrm>
        </p:spPr>
        <p:txBody>
          <a:bodyPr>
            <a:normAutofit fontScale="90000"/>
          </a:bodyPr>
          <a:lstStyle/>
          <a:p>
            <a:pPr algn="l"/>
            <a:r>
              <a:rPr lang="en-US" sz="2800" dirty="0"/>
              <a:t>Superficial </a:t>
            </a:r>
            <a:r>
              <a:rPr lang="en-US" sz="2800" dirty="0" err="1"/>
              <a:t>dermatomycoses</a:t>
            </a:r>
            <a:br>
              <a:rPr lang="en-US" sz="2800" dirty="0"/>
            </a:br>
            <a:br>
              <a:rPr lang="en-US" sz="2800" dirty="0"/>
            </a:br>
            <a:r>
              <a:rPr lang="en-US" sz="2800" dirty="0"/>
              <a:t>	a) candidiasis: </a:t>
            </a:r>
            <a:r>
              <a:rPr lang="en-US" sz="2800" i="1" dirty="0"/>
              <a:t>Candida albicans </a:t>
            </a:r>
            <a:r>
              <a:rPr lang="en-US" sz="2800" dirty="0"/>
              <a:t>(yeast)</a:t>
            </a:r>
            <a:br>
              <a:rPr lang="en-US" sz="2800" dirty="0"/>
            </a:br>
            <a:r>
              <a:rPr lang="en-US" sz="2800" dirty="0"/>
              <a:t>		- oral (thrush) and vaginal yeast infections</a:t>
            </a:r>
            <a:br>
              <a:rPr lang="en-US" sz="2800" dirty="0"/>
            </a:br>
            <a:endParaRPr lang="en-US" sz="2800" dirty="0"/>
          </a:p>
        </p:txBody>
      </p:sp>
      <p:pic>
        <p:nvPicPr>
          <p:cNvPr id="5" name="Content Placeholder 4" descr="candida_albicans.jpg"/>
          <p:cNvPicPr>
            <a:picLocks noGrp="1" noChangeAspect="1"/>
          </p:cNvPicPr>
          <p:nvPr>
            <p:ph idx="1"/>
          </p:nvPr>
        </p:nvPicPr>
        <p:blipFill>
          <a:blip r:embed="rId2" cstate="print"/>
          <a:stretch>
            <a:fillRect/>
          </a:stretch>
        </p:blipFill>
        <p:spPr>
          <a:xfrm>
            <a:off x="1905000" y="2133600"/>
            <a:ext cx="5181600" cy="40386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Text Placeholder 6"/>
          <p:cNvSpPr>
            <a:spLocks noGrp="1"/>
          </p:cNvSpPr>
          <p:nvPr>
            <p:ph type="body" idx="1"/>
          </p:nvPr>
        </p:nvSpPr>
        <p:spPr/>
        <p:txBody>
          <a:bodyPr/>
          <a:lstStyle/>
          <a:p>
            <a:endParaRPr lang="en-US"/>
          </a:p>
        </p:txBody>
      </p:sp>
      <p:pic>
        <p:nvPicPr>
          <p:cNvPr id="5" name="Content Placeholder 4" descr="5-no-swimming.jpg"/>
          <p:cNvPicPr>
            <a:picLocks noGrp="1" noChangeAspect="1"/>
          </p:cNvPicPr>
          <p:nvPr>
            <p:ph sz="half" idx="2"/>
          </p:nvPr>
        </p:nvPicPr>
        <p:blipFill>
          <a:blip r:embed="rId2" cstate="print"/>
          <a:stretch>
            <a:fillRect/>
          </a:stretch>
        </p:blipFill>
        <p:spPr>
          <a:xfrm>
            <a:off x="609600" y="990600"/>
            <a:ext cx="3657600" cy="4648200"/>
          </a:xfrm>
        </p:spPr>
      </p:pic>
      <p:sp>
        <p:nvSpPr>
          <p:cNvPr id="8" name="Text Placeholder 7"/>
          <p:cNvSpPr>
            <a:spLocks noGrp="1"/>
          </p:cNvSpPr>
          <p:nvPr>
            <p:ph type="body" sz="quarter" idx="3"/>
          </p:nvPr>
        </p:nvSpPr>
        <p:spPr/>
        <p:txBody>
          <a:bodyPr/>
          <a:lstStyle/>
          <a:p>
            <a:endParaRPr lang="en-US"/>
          </a:p>
        </p:txBody>
      </p:sp>
      <p:pic>
        <p:nvPicPr>
          <p:cNvPr id="10" name="Content Placeholder 9" descr="amoeba warning.jpg"/>
          <p:cNvPicPr>
            <a:picLocks noGrp="1" noChangeAspect="1"/>
          </p:cNvPicPr>
          <p:nvPr>
            <p:ph sz="quarter" idx="4"/>
          </p:nvPr>
        </p:nvPicPr>
        <p:blipFill>
          <a:blip r:embed="rId3" cstate="print"/>
          <a:stretch>
            <a:fillRect/>
          </a:stretch>
        </p:blipFill>
        <p:spPr>
          <a:xfrm>
            <a:off x="4645025" y="990600"/>
            <a:ext cx="4041775" cy="4594749"/>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229600" cy="5821362"/>
          </a:xfrm>
        </p:spPr>
        <p:txBody>
          <a:bodyPr>
            <a:normAutofit/>
          </a:bodyPr>
          <a:lstStyle/>
          <a:p>
            <a:pPr algn="l"/>
            <a:r>
              <a:rPr lang="en-US" sz="2800" dirty="0"/>
              <a:t>	b) Ringworm (</a:t>
            </a:r>
            <a:r>
              <a:rPr lang="en-US" sz="2800" dirty="0" err="1"/>
              <a:t>tinea</a:t>
            </a:r>
            <a:r>
              <a:rPr lang="en-US" sz="2800" dirty="0"/>
              <a:t>)</a:t>
            </a:r>
            <a:br>
              <a:rPr lang="en-US" sz="2800" dirty="0"/>
            </a:br>
            <a:r>
              <a:rPr lang="en-US" sz="2800" dirty="0"/>
              <a:t>		- due to any of the following genera:</a:t>
            </a:r>
            <a:br>
              <a:rPr lang="en-US" sz="2800" dirty="0"/>
            </a:br>
            <a:r>
              <a:rPr lang="en-US" sz="2800" dirty="0"/>
              <a:t>			</a:t>
            </a:r>
            <a:r>
              <a:rPr lang="en-US" sz="2800" i="1" dirty="0" err="1"/>
              <a:t>Trichophyton</a:t>
            </a:r>
            <a:br>
              <a:rPr lang="en-US" sz="2800" i="1" dirty="0"/>
            </a:br>
            <a:r>
              <a:rPr lang="en-US" sz="2800" i="1" dirty="0"/>
              <a:t>			</a:t>
            </a:r>
            <a:r>
              <a:rPr lang="en-US" sz="2800" i="1" dirty="0" err="1"/>
              <a:t>Microsporum</a:t>
            </a:r>
            <a:br>
              <a:rPr lang="en-US" sz="2800" i="1" dirty="0"/>
            </a:br>
            <a:r>
              <a:rPr lang="en-US" sz="2800" i="1" dirty="0"/>
              <a:t>			</a:t>
            </a:r>
            <a:r>
              <a:rPr lang="en-US" sz="2800" i="1" dirty="0" err="1"/>
              <a:t>Epidermophyton</a:t>
            </a:r>
            <a:br>
              <a:rPr lang="en-US" sz="2800" i="1" dirty="0"/>
            </a:br>
            <a:br>
              <a:rPr lang="en-US" sz="2800" i="1" dirty="0"/>
            </a:br>
            <a:r>
              <a:rPr lang="en-US" sz="2800" i="1" dirty="0"/>
              <a:t>		</a:t>
            </a:r>
            <a:r>
              <a:rPr lang="en-US" sz="2800" dirty="0"/>
              <a:t>- from where do humans get ringworm?</a:t>
            </a:r>
            <a:endParaRPr lang="en-US" sz="2800" i="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2400" dirty="0"/>
              <a:t>One source of ringworm is from animals.</a:t>
            </a:r>
          </a:p>
        </p:txBody>
      </p:sp>
      <p:sp>
        <p:nvSpPr>
          <p:cNvPr id="4" name="Text Placeholder 3"/>
          <p:cNvSpPr>
            <a:spLocks noGrp="1"/>
          </p:cNvSpPr>
          <p:nvPr>
            <p:ph type="body" idx="1"/>
          </p:nvPr>
        </p:nvSpPr>
        <p:spPr/>
        <p:txBody>
          <a:bodyPr/>
          <a:lstStyle/>
          <a:p>
            <a:endParaRPr lang="en-US"/>
          </a:p>
        </p:txBody>
      </p:sp>
      <p:pic>
        <p:nvPicPr>
          <p:cNvPr id="8" name="Content Placeholder 7" descr="beaver.gif"/>
          <p:cNvPicPr>
            <a:picLocks noGrp="1" noChangeAspect="1"/>
          </p:cNvPicPr>
          <p:nvPr>
            <p:ph sz="half" idx="2"/>
          </p:nvPr>
        </p:nvPicPr>
        <p:blipFill>
          <a:blip r:embed="rId2" cstate="print"/>
          <a:stretch>
            <a:fillRect/>
          </a:stretch>
        </p:blipFill>
        <p:spPr>
          <a:xfrm>
            <a:off x="541969" y="1219200"/>
            <a:ext cx="3870649" cy="4495800"/>
          </a:xfrm>
        </p:spPr>
      </p:pic>
      <p:sp>
        <p:nvSpPr>
          <p:cNvPr id="6" name="Text Placeholder 5"/>
          <p:cNvSpPr>
            <a:spLocks noGrp="1"/>
          </p:cNvSpPr>
          <p:nvPr>
            <p:ph type="body" sz="quarter" idx="3"/>
          </p:nvPr>
        </p:nvSpPr>
        <p:spPr/>
        <p:txBody>
          <a:bodyPr/>
          <a:lstStyle/>
          <a:p>
            <a:endParaRPr lang="en-US"/>
          </a:p>
        </p:txBody>
      </p:sp>
      <p:pic>
        <p:nvPicPr>
          <p:cNvPr id="9" name="Content Placeholder 8" descr="ringworm_dog.jpg"/>
          <p:cNvPicPr>
            <a:picLocks noGrp="1" noChangeAspect="1"/>
          </p:cNvPicPr>
          <p:nvPr>
            <p:ph sz="quarter" idx="4"/>
          </p:nvPr>
        </p:nvPicPr>
        <p:blipFill>
          <a:blip r:embed="rId3" cstate="print"/>
          <a:stretch>
            <a:fillRect/>
          </a:stretch>
        </p:blipFill>
        <p:spPr>
          <a:xfrm>
            <a:off x="4779962" y="1219200"/>
            <a:ext cx="3771900" cy="4479131"/>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9" name="Content Placeholder 8" descr="ringwormhorse.jpg"/>
          <p:cNvPicPr>
            <a:picLocks noGrp="1" noChangeAspect="1"/>
          </p:cNvPicPr>
          <p:nvPr>
            <p:ph idx="1"/>
          </p:nvPr>
        </p:nvPicPr>
        <p:blipFill>
          <a:blip r:embed="rId2" cstate="print"/>
          <a:stretch>
            <a:fillRect/>
          </a:stretch>
        </p:blipFill>
        <p:spPr>
          <a:xfrm>
            <a:off x="1600200" y="990600"/>
            <a:ext cx="5867400" cy="4419600"/>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err="1"/>
              <a:t>Tinea</a:t>
            </a:r>
            <a:r>
              <a:rPr lang="en-US" sz="2800" dirty="0"/>
              <a:t> </a:t>
            </a:r>
            <a:r>
              <a:rPr lang="en-US" sz="2800" dirty="0" err="1"/>
              <a:t>capitis</a:t>
            </a:r>
            <a:r>
              <a:rPr lang="en-US" sz="2800" dirty="0"/>
              <a:t> – ringworm of the head and scalp</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1524000"/>
            <a:ext cx="5181600" cy="3657599"/>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err="1"/>
              <a:t>Tinea</a:t>
            </a:r>
            <a:r>
              <a:rPr lang="en-US" sz="2800" dirty="0"/>
              <a:t> </a:t>
            </a:r>
            <a:r>
              <a:rPr lang="en-US" sz="2800" dirty="0" err="1"/>
              <a:t>corporis</a:t>
            </a:r>
            <a:r>
              <a:rPr lang="en-US" sz="2800" dirty="0"/>
              <a:t> – ringworm of the body</a:t>
            </a:r>
          </a:p>
        </p:txBody>
      </p:sp>
      <p:pic>
        <p:nvPicPr>
          <p:cNvPr id="4" name="Content Placeholder 3" descr="ringworm.jpg"/>
          <p:cNvPicPr>
            <a:picLocks noGrp="1" noChangeAspect="1"/>
          </p:cNvPicPr>
          <p:nvPr>
            <p:ph idx="1"/>
          </p:nvPr>
        </p:nvPicPr>
        <p:blipFill>
          <a:blip r:embed="rId2" cstate="print"/>
          <a:stretch>
            <a:fillRect/>
          </a:stretch>
        </p:blipFill>
        <p:spPr>
          <a:xfrm>
            <a:off x="2514600" y="1809750"/>
            <a:ext cx="4419600" cy="3314700"/>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err="1"/>
              <a:t>Tinea</a:t>
            </a:r>
            <a:r>
              <a:rPr lang="en-US" sz="2800" dirty="0"/>
              <a:t> </a:t>
            </a:r>
            <a:r>
              <a:rPr lang="en-US" sz="2800" dirty="0" err="1"/>
              <a:t>cruris</a:t>
            </a:r>
            <a:r>
              <a:rPr lang="en-US" sz="2800" dirty="0"/>
              <a:t> – ringworm of the groin (jock itch)</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0" y="1676400"/>
            <a:ext cx="2857500" cy="3810000"/>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err="1"/>
              <a:t>Tinea</a:t>
            </a:r>
            <a:r>
              <a:rPr lang="en-US" sz="2800" dirty="0"/>
              <a:t> </a:t>
            </a:r>
            <a:r>
              <a:rPr lang="en-US" sz="2800" dirty="0" err="1"/>
              <a:t>pedis</a:t>
            </a:r>
            <a:r>
              <a:rPr lang="en-US" sz="2800" dirty="0"/>
              <a:t> – athlete’s foot (ringworm of the foot)</a:t>
            </a:r>
          </a:p>
        </p:txBody>
      </p:sp>
      <p:pic>
        <p:nvPicPr>
          <p:cNvPr id="4" name="Content Placeholder 3" descr="ringwormfoot.jpg"/>
          <p:cNvPicPr>
            <a:picLocks noGrp="1" noChangeAspect="1"/>
          </p:cNvPicPr>
          <p:nvPr>
            <p:ph idx="1"/>
          </p:nvPr>
        </p:nvPicPr>
        <p:blipFill>
          <a:blip r:embed="rId2" cstate="print"/>
          <a:stretch>
            <a:fillRect/>
          </a:stretch>
        </p:blipFill>
        <p:spPr>
          <a:xfrm>
            <a:off x="1371600" y="1447800"/>
            <a:ext cx="6019800" cy="4267200"/>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err="1"/>
              <a:t>Tinea</a:t>
            </a:r>
            <a:r>
              <a:rPr lang="en-US" sz="2800" dirty="0"/>
              <a:t> </a:t>
            </a:r>
            <a:r>
              <a:rPr lang="en-US" sz="2800" dirty="0" err="1"/>
              <a:t>unguium</a:t>
            </a:r>
            <a:r>
              <a:rPr lang="en-US" sz="2800" dirty="0"/>
              <a:t> – ringworm of the nails</a:t>
            </a:r>
          </a:p>
        </p:txBody>
      </p:sp>
      <p:pic>
        <p:nvPicPr>
          <p:cNvPr id="4" name="Content Placeholder 3" descr="id7_naegleria.jpg"/>
          <p:cNvPicPr>
            <a:picLocks noGrp="1" noChangeAspect="1"/>
          </p:cNvPicPr>
          <p:nvPr>
            <p:ph idx="1"/>
          </p:nvPr>
        </p:nvPicPr>
        <p:blipFill>
          <a:blip r:embed="rId2" cstate="print"/>
          <a:stretch>
            <a:fillRect/>
          </a:stretch>
        </p:blipFill>
        <p:spPr>
          <a:xfrm>
            <a:off x="1600200" y="1524000"/>
            <a:ext cx="6019800" cy="3733799"/>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Ringworm can be diagnosed using </a:t>
            </a:r>
            <a:r>
              <a:rPr lang="en-US" sz="2400" dirty="0" err="1"/>
              <a:t>Sabouraud’s</a:t>
            </a:r>
            <a:r>
              <a:rPr lang="en-US" sz="2400" dirty="0"/>
              <a:t> Dextrose Agar.</a:t>
            </a:r>
          </a:p>
        </p:txBody>
      </p:sp>
      <p:pic>
        <p:nvPicPr>
          <p:cNvPr id="4" name="Content Placeholder 3" descr="sabaurauds.jpg"/>
          <p:cNvPicPr>
            <a:picLocks noGrp="1" noChangeAspect="1"/>
          </p:cNvPicPr>
          <p:nvPr>
            <p:ph idx="1"/>
          </p:nvPr>
        </p:nvPicPr>
        <p:blipFill>
          <a:blip r:embed="rId2" cstate="print"/>
          <a:stretch>
            <a:fillRect/>
          </a:stretch>
        </p:blipFill>
        <p:spPr>
          <a:xfrm>
            <a:off x="3429000" y="1600200"/>
            <a:ext cx="2209800" cy="3962400"/>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Ringworm can be diagnosed using skin scrapings cleared with KOH on a wet mount to look for fungal </a:t>
            </a:r>
            <a:r>
              <a:rPr lang="en-US" sz="2400" dirty="0" err="1"/>
              <a:t>hyphae</a:t>
            </a:r>
            <a:r>
              <a:rPr lang="en-US" sz="2400" dirty="0"/>
              <a: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1302" y="1600200"/>
            <a:ext cx="4601395" cy="452596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7" name="Content Placeholder 6" descr="amoeba.jpg"/>
          <p:cNvPicPr>
            <a:picLocks noGrp="1" noChangeAspect="1"/>
          </p:cNvPicPr>
          <p:nvPr>
            <p:ph sz="half" idx="2"/>
          </p:nvPr>
        </p:nvPicPr>
        <p:blipFill>
          <a:blip r:embed="rId2" cstate="print"/>
          <a:stretch>
            <a:fillRect/>
          </a:stretch>
        </p:blipFill>
        <p:spPr>
          <a:xfrm>
            <a:off x="685800" y="1752600"/>
            <a:ext cx="3124200" cy="3124200"/>
          </a:xfrm>
        </p:spPr>
      </p:pic>
      <p:sp>
        <p:nvSpPr>
          <p:cNvPr id="5" name="Text Placeholder 4"/>
          <p:cNvSpPr>
            <a:spLocks noGrp="1"/>
          </p:cNvSpPr>
          <p:nvPr>
            <p:ph type="body" sz="quarter" idx="3"/>
          </p:nvPr>
        </p:nvSpPr>
        <p:spPr/>
        <p:txBody>
          <a:bodyPr/>
          <a:lstStyle/>
          <a:p>
            <a:endParaRPr lang="en-US"/>
          </a:p>
        </p:txBody>
      </p:sp>
      <p:pic>
        <p:nvPicPr>
          <p:cNvPr id="8" name="Content Placeholder 7" descr="amoeba04_grf_400.jpg"/>
          <p:cNvPicPr>
            <a:picLocks noGrp="1" noChangeAspect="1"/>
          </p:cNvPicPr>
          <p:nvPr>
            <p:ph sz="quarter" idx="4"/>
          </p:nvPr>
        </p:nvPicPr>
        <p:blipFill>
          <a:blip r:embed="rId3" cstate="print"/>
          <a:stretch>
            <a:fillRect/>
          </a:stretch>
        </p:blipFill>
        <p:spPr>
          <a:xfrm>
            <a:off x="3962400" y="1066800"/>
            <a:ext cx="4800600" cy="4907671"/>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Ringworm can be </a:t>
            </a:r>
            <a:r>
              <a:rPr lang="en-US" sz="2400"/>
              <a:t>diagnosed using a Wood’s lamp.</a:t>
            </a:r>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37310" y="1672431"/>
            <a:ext cx="2278380" cy="4381500"/>
          </a:xfrm>
        </p:spPr>
      </p:pic>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43400" y="2286000"/>
            <a:ext cx="4038600" cy="2682353"/>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2400" dirty="0"/>
              <a:t>Subcutaneous mycoses</a:t>
            </a:r>
            <a:br>
              <a:rPr lang="en-US" sz="2400" dirty="0"/>
            </a:br>
            <a:r>
              <a:rPr lang="en-US" sz="2400" dirty="0"/>
              <a:t>	- </a:t>
            </a:r>
            <a:r>
              <a:rPr lang="en-US" sz="2400" i="1" dirty="0" err="1"/>
              <a:t>Sporothrix</a:t>
            </a:r>
            <a:r>
              <a:rPr lang="en-US" sz="2400" i="1" dirty="0"/>
              <a:t> </a:t>
            </a:r>
            <a:r>
              <a:rPr lang="en-US" sz="2400" i="1" dirty="0" err="1"/>
              <a:t>schenkii</a:t>
            </a:r>
            <a:endParaRPr lang="en-US" sz="2400" i="1" dirty="0"/>
          </a:p>
        </p:txBody>
      </p:sp>
      <p:sp>
        <p:nvSpPr>
          <p:cNvPr id="5" name="Text Placeholder 4"/>
          <p:cNvSpPr>
            <a:spLocks noGrp="1"/>
          </p:cNvSpPr>
          <p:nvPr>
            <p:ph type="body" idx="1"/>
          </p:nvPr>
        </p:nvSpPr>
        <p:spPr/>
        <p:txBody>
          <a:bodyPr/>
          <a:lstStyle/>
          <a:p>
            <a:endParaRPr lang="en-US"/>
          </a:p>
        </p:txBody>
      </p:sp>
      <p:pic>
        <p:nvPicPr>
          <p:cNvPr id="9" name="Content Placeholder 8" descr="sporotrichosis.jpg"/>
          <p:cNvPicPr>
            <a:picLocks noGrp="1" noChangeAspect="1"/>
          </p:cNvPicPr>
          <p:nvPr>
            <p:ph sz="half" idx="2"/>
          </p:nvPr>
        </p:nvPicPr>
        <p:blipFill>
          <a:blip r:embed="rId2" cstate="print"/>
          <a:stretch>
            <a:fillRect/>
          </a:stretch>
        </p:blipFill>
        <p:spPr>
          <a:xfrm>
            <a:off x="4648200" y="1981200"/>
            <a:ext cx="4040188" cy="3429000"/>
          </a:xfrm>
        </p:spPr>
      </p:pic>
      <p:sp>
        <p:nvSpPr>
          <p:cNvPr id="7" name="Text Placeholder 6"/>
          <p:cNvSpPr>
            <a:spLocks noGrp="1"/>
          </p:cNvSpPr>
          <p:nvPr>
            <p:ph type="body" sz="quarter" idx="3"/>
          </p:nvPr>
        </p:nvSpPr>
        <p:spPr/>
        <p:txBody>
          <a:bodyPr/>
          <a:lstStyle/>
          <a:p>
            <a:endParaRPr lang="en-US"/>
          </a:p>
        </p:txBody>
      </p:sp>
      <p:pic>
        <p:nvPicPr>
          <p:cNvPr id="10" name="Content Placeholder 9" descr="Conidiophores_and_conidia_of_the_fungus_Sporothrix_schenckii_PHIL_4208_lores.jpg"/>
          <p:cNvPicPr>
            <a:picLocks noGrp="1" noChangeAspect="1"/>
          </p:cNvPicPr>
          <p:nvPr>
            <p:ph sz="quarter" idx="4"/>
          </p:nvPr>
        </p:nvPicPr>
        <p:blipFill>
          <a:blip r:embed="rId3" cstate="print"/>
          <a:stretch>
            <a:fillRect/>
          </a:stretch>
        </p:blipFill>
        <p:spPr>
          <a:xfrm>
            <a:off x="457200" y="1981200"/>
            <a:ext cx="4041774" cy="3429000"/>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2239962"/>
          </a:xfrm>
        </p:spPr>
        <p:txBody>
          <a:bodyPr>
            <a:normAutofit/>
          </a:bodyPr>
          <a:lstStyle/>
          <a:p>
            <a:pPr algn="l"/>
            <a:r>
              <a:rPr lang="en-US" sz="2400" dirty="0"/>
              <a:t>Deep systemic mycoses </a:t>
            </a:r>
            <a:br>
              <a:rPr lang="en-US" sz="2400" dirty="0"/>
            </a:br>
            <a:r>
              <a:rPr lang="en-US" sz="2400" dirty="0"/>
              <a:t>	- </a:t>
            </a:r>
            <a:r>
              <a:rPr lang="en-US" sz="2400" dirty="0" err="1">
                <a:solidFill>
                  <a:srgbClr val="FF0000"/>
                </a:solidFill>
              </a:rPr>
              <a:t>Histoplasma</a:t>
            </a:r>
            <a:r>
              <a:rPr lang="en-US" sz="2400" dirty="0">
                <a:solidFill>
                  <a:srgbClr val="FF0000"/>
                </a:solidFill>
              </a:rPr>
              <a:t> </a:t>
            </a:r>
            <a:r>
              <a:rPr lang="en-US" sz="2400" dirty="0" err="1">
                <a:solidFill>
                  <a:srgbClr val="FF0000"/>
                </a:solidFill>
              </a:rPr>
              <a:t>capsulatum</a:t>
            </a:r>
            <a:r>
              <a:rPr lang="en-US" sz="2400" dirty="0">
                <a:solidFill>
                  <a:srgbClr val="FF0000"/>
                </a:solidFill>
              </a:rPr>
              <a:t> (</a:t>
            </a:r>
            <a:r>
              <a:rPr lang="en-US" sz="2400" dirty="0" err="1">
                <a:solidFill>
                  <a:srgbClr val="FF0000"/>
                </a:solidFill>
              </a:rPr>
              <a:t>histoplasmosis</a:t>
            </a:r>
            <a:r>
              <a:rPr lang="en-US" sz="2400" dirty="0">
                <a:solidFill>
                  <a:srgbClr val="FF0000"/>
                </a:solidFill>
              </a:rPr>
              <a:t>)</a:t>
            </a:r>
            <a:r>
              <a:rPr lang="en-US" sz="2400" dirty="0"/>
              <a:t> – commonly found 	where there is damp soil and where bird and bat droppings occur.</a:t>
            </a:r>
            <a:br>
              <a:rPr lang="en-US" sz="2400" dirty="0"/>
            </a:br>
            <a:r>
              <a:rPr lang="en-US" sz="2400" dirty="0"/>
              <a:t>	- </a:t>
            </a:r>
            <a:r>
              <a:rPr lang="en-US" sz="2400" dirty="0" err="1"/>
              <a:t>Cryptococcosis</a:t>
            </a:r>
            <a:r>
              <a:rPr lang="en-US" sz="2400" dirty="0"/>
              <a:t>, </a:t>
            </a:r>
            <a:r>
              <a:rPr lang="en-US" sz="2400" dirty="0" err="1"/>
              <a:t>Blastomycosis</a:t>
            </a:r>
            <a:r>
              <a:rPr lang="en-US" sz="2400" dirty="0"/>
              <a:t>, </a:t>
            </a:r>
            <a:r>
              <a:rPr lang="en-US" sz="2400" dirty="0" err="1"/>
              <a:t>Coccidiodomycosis</a:t>
            </a:r>
            <a:endParaRPr lang="en-US" sz="2400" dirty="0"/>
          </a:p>
        </p:txBody>
      </p:sp>
      <p:sp>
        <p:nvSpPr>
          <p:cNvPr id="8" name="Text Placeholder 7"/>
          <p:cNvSpPr>
            <a:spLocks noGrp="1"/>
          </p:cNvSpPr>
          <p:nvPr>
            <p:ph type="body" idx="1"/>
          </p:nvPr>
        </p:nvSpPr>
        <p:spPr/>
        <p:txBody>
          <a:bodyPr/>
          <a:lstStyle/>
          <a:p>
            <a:endParaRPr lang="en-US"/>
          </a:p>
        </p:txBody>
      </p:sp>
      <p:pic>
        <p:nvPicPr>
          <p:cNvPr id="12" name="Content Placeholder 11" descr="histo.jpg"/>
          <p:cNvPicPr>
            <a:picLocks noGrp="1" noChangeAspect="1"/>
          </p:cNvPicPr>
          <p:nvPr>
            <p:ph sz="half" idx="2"/>
          </p:nvPr>
        </p:nvPicPr>
        <p:blipFill>
          <a:blip r:embed="rId2" cstate="print"/>
          <a:stretch>
            <a:fillRect/>
          </a:stretch>
        </p:blipFill>
        <p:spPr>
          <a:xfrm>
            <a:off x="4572000" y="2362200"/>
            <a:ext cx="3886200" cy="3733800"/>
          </a:xfrm>
        </p:spPr>
      </p:pic>
      <p:sp>
        <p:nvSpPr>
          <p:cNvPr id="10" name="Text Placeholder 9"/>
          <p:cNvSpPr>
            <a:spLocks noGrp="1"/>
          </p:cNvSpPr>
          <p:nvPr>
            <p:ph type="body" sz="quarter" idx="3"/>
          </p:nvPr>
        </p:nvSpPr>
        <p:spPr/>
        <p:txBody>
          <a:bodyPr/>
          <a:lstStyle/>
          <a:p>
            <a:endParaRPr lang="en-US"/>
          </a:p>
        </p:txBody>
      </p:sp>
      <p:pic>
        <p:nvPicPr>
          <p:cNvPr id="13" name="Content Placeholder 12" descr="sporotrichosis.jpg"/>
          <p:cNvPicPr>
            <a:picLocks noGrp="1" noChangeAspect="1"/>
          </p:cNvPicPr>
          <p:nvPr>
            <p:ph sz="quarter" idx="4"/>
          </p:nvPr>
        </p:nvPicPr>
        <p:blipFill>
          <a:blip r:embed="rId3" cstate="print"/>
          <a:stretch>
            <a:fillRect/>
          </a:stretch>
        </p:blipFill>
        <p:spPr>
          <a:xfrm>
            <a:off x="457200" y="2286000"/>
            <a:ext cx="3810000" cy="3810000"/>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5440362"/>
          </a:xfrm>
        </p:spPr>
        <p:txBody>
          <a:bodyPr>
            <a:normAutofit/>
          </a:bodyPr>
          <a:lstStyle/>
          <a:p>
            <a:r>
              <a:rPr lang="en-US" sz="4000">
                <a:solidFill>
                  <a:srgbClr val="7030A0"/>
                </a:solidFill>
              </a:rPr>
              <a:t>THE ANIMAL KINGDOM</a:t>
            </a:r>
            <a:br>
              <a:rPr lang="en-US" sz="4000">
                <a:solidFill>
                  <a:srgbClr val="7030A0"/>
                </a:solidFill>
              </a:rPr>
            </a:br>
            <a:endParaRPr lang="en-US" sz="4000" dirty="0">
              <a:solidFill>
                <a:srgbClr val="7030A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pPr algn="l"/>
            <a:r>
              <a:rPr lang="en-US" sz="2800" dirty="0"/>
              <a:t>A. HELMINTHS (worms)</a:t>
            </a:r>
            <a:br>
              <a:rPr lang="en-US" sz="2800" dirty="0"/>
            </a:br>
            <a:br>
              <a:rPr lang="en-US" sz="2800" dirty="0"/>
            </a:br>
            <a:r>
              <a:rPr lang="en-US" sz="2800" dirty="0"/>
              <a:t>	- Flatworms (phylum </a:t>
            </a:r>
            <a:r>
              <a:rPr lang="en-US" sz="2800" dirty="0" err="1"/>
              <a:t>Platyhelminthes</a:t>
            </a:r>
            <a:r>
              <a:rPr lang="en-US" sz="2800" dirty="0"/>
              <a:t>)</a:t>
            </a:r>
            <a:br>
              <a:rPr lang="en-US" sz="2800" dirty="0"/>
            </a:br>
            <a:r>
              <a:rPr lang="en-US" sz="2800" dirty="0"/>
              <a:t>		- tapeworms (human)</a:t>
            </a:r>
            <a:br>
              <a:rPr lang="en-US" sz="2800" dirty="0"/>
            </a:br>
            <a:r>
              <a:rPr lang="en-US" sz="2800" dirty="0"/>
              <a:t>			how do humans get tapeworms?</a:t>
            </a:r>
            <a:br>
              <a:rPr lang="en-US" sz="2800" dirty="0"/>
            </a:br>
            <a:r>
              <a:rPr lang="en-US" sz="2800" dirty="0"/>
              <a:t>		</a:t>
            </a:r>
            <a:br>
              <a:rPr lang="en-US" sz="2800" dirty="0"/>
            </a:br>
            <a:r>
              <a:rPr lang="en-US" sz="2800" dirty="0"/>
              <a:t>		- liver and lung flukes (human)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2000" dirty="0"/>
              <a:t>Human Tapeworms</a:t>
            </a:r>
          </a:p>
        </p:txBody>
      </p:sp>
      <p:sp>
        <p:nvSpPr>
          <p:cNvPr id="4" name="Text Placeholder 3"/>
          <p:cNvSpPr>
            <a:spLocks noGrp="1"/>
          </p:cNvSpPr>
          <p:nvPr>
            <p:ph type="body" idx="1"/>
          </p:nvPr>
        </p:nvSpPr>
        <p:spPr/>
        <p:txBody>
          <a:bodyPr/>
          <a:lstStyle/>
          <a:p>
            <a:endParaRPr lang="en-US"/>
          </a:p>
        </p:txBody>
      </p:sp>
      <p:pic>
        <p:nvPicPr>
          <p:cNvPr id="8" name="Content Placeholder 7" descr="tapeworm.jpg"/>
          <p:cNvPicPr>
            <a:picLocks noGrp="1" noChangeAspect="1"/>
          </p:cNvPicPr>
          <p:nvPr>
            <p:ph sz="half" idx="2"/>
          </p:nvPr>
        </p:nvPicPr>
        <p:blipFill>
          <a:blip r:embed="rId2" cstate="print"/>
          <a:stretch>
            <a:fillRect/>
          </a:stretch>
        </p:blipFill>
        <p:spPr>
          <a:xfrm>
            <a:off x="533400" y="1143000"/>
            <a:ext cx="3733800" cy="4953000"/>
          </a:xfrm>
        </p:spPr>
      </p:pic>
      <p:sp>
        <p:nvSpPr>
          <p:cNvPr id="6" name="Text Placeholder 5"/>
          <p:cNvSpPr>
            <a:spLocks noGrp="1"/>
          </p:cNvSpPr>
          <p:nvPr>
            <p:ph type="body" sz="quarter" idx="3"/>
          </p:nvPr>
        </p:nvSpPr>
        <p:spPr/>
        <p:txBody>
          <a:bodyPr/>
          <a:lstStyle/>
          <a:p>
            <a:endParaRPr lang="en-US"/>
          </a:p>
        </p:txBody>
      </p:sp>
      <p:pic>
        <p:nvPicPr>
          <p:cNvPr id="9" name="Content Placeholder 8" descr="tapeworm-life-cycle.png"/>
          <p:cNvPicPr>
            <a:picLocks noGrp="1" noChangeAspect="1"/>
          </p:cNvPicPr>
          <p:nvPr>
            <p:ph sz="quarter" idx="4"/>
          </p:nvPr>
        </p:nvPicPr>
        <p:blipFill>
          <a:blip r:embed="rId3" cstate="print"/>
          <a:stretch>
            <a:fillRect/>
          </a:stretch>
        </p:blipFill>
        <p:spPr>
          <a:xfrm>
            <a:off x="4419600" y="1143000"/>
            <a:ext cx="4151774" cy="4906963"/>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7" name="Content Placeholder 6" descr="tapeworms.jpg"/>
          <p:cNvPicPr>
            <a:picLocks noGrp="1" noChangeAspect="1"/>
          </p:cNvPicPr>
          <p:nvPr>
            <p:ph sz="half" idx="2"/>
          </p:nvPr>
        </p:nvPicPr>
        <p:blipFill>
          <a:blip r:embed="rId2" cstate="print"/>
          <a:stretch>
            <a:fillRect/>
          </a:stretch>
        </p:blipFill>
        <p:spPr>
          <a:xfrm>
            <a:off x="457200" y="838200"/>
            <a:ext cx="4040188" cy="5029200"/>
          </a:xfrm>
        </p:spPr>
      </p:pic>
      <p:sp>
        <p:nvSpPr>
          <p:cNvPr id="5" name="Text Placeholder 4"/>
          <p:cNvSpPr>
            <a:spLocks noGrp="1"/>
          </p:cNvSpPr>
          <p:nvPr>
            <p:ph type="body" sz="quarter" idx="3"/>
          </p:nvPr>
        </p:nvSpPr>
        <p:spPr/>
        <p:txBody>
          <a:bodyPr/>
          <a:lstStyle/>
          <a:p>
            <a:endParaRPr lang="en-US"/>
          </a:p>
        </p:txBody>
      </p:sp>
      <p:pic>
        <p:nvPicPr>
          <p:cNvPr id="8" name="Content Placeholder 7" descr="sushi.jpg"/>
          <p:cNvPicPr>
            <a:picLocks noGrp="1" noChangeAspect="1"/>
          </p:cNvPicPr>
          <p:nvPr>
            <p:ph sz="quarter" idx="4"/>
          </p:nvPr>
        </p:nvPicPr>
        <p:blipFill>
          <a:blip r:embed="rId3" cstate="print"/>
          <a:stretch>
            <a:fillRect/>
          </a:stretch>
        </p:blipFill>
        <p:spPr>
          <a:xfrm>
            <a:off x="4645025" y="838200"/>
            <a:ext cx="4041775" cy="4924423"/>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dirty="0"/>
              <a:t>HUMAN LUNG FLUKE</a:t>
            </a:r>
            <a:br>
              <a:rPr lang="en-US" sz="2000" dirty="0"/>
            </a:br>
            <a:br>
              <a:rPr lang="en-US" sz="2000" dirty="0"/>
            </a:br>
            <a:endParaRPr lang="en-US" sz="2000" dirty="0"/>
          </a:p>
        </p:txBody>
      </p:sp>
      <p:sp>
        <p:nvSpPr>
          <p:cNvPr id="3" name="Text Placeholder 2"/>
          <p:cNvSpPr>
            <a:spLocks noGrp="1"/>
          </p:cNvSpPr>
          <p:nvPr>
            <p:ph type="body" idx="1"/>
          </p:nvPr>
        </p:nvSpPr>
        <p:spPr/>
        <p:txBody>
          <a:bodyPr/>
          <a:lstStyle/>
          <a:p>
            <a:endParaRPr lang="en-US"/>
          </a:p>
        </p:txBody>
      </p:sp>
      <p:pic>
        <p:nvPicPr>
          <p:cNvPr id="7" name="Content Placeholder 6" descr="crawdads lungfluke.jpg"/>
          <p:cNvPicPr>
            <a:picLocks noGrp="1" noChangeAspect="1"/>
          </p:cNvPicPr>
          <p:nvPr>
            <p:ph sz="half" idx="2"/>
          </p:nvPr>
        </p:nvPicPr>
        <p:blipFill>
          <a:blip r:embed="rId2" cstate="print"/>
          <a:stretch>
            <a:fillRect/>
          </a:stretch>
        </p:blipFill>
        <p:spPr>
          <a:xfrm>
            <a:off x="533400" y="685800"/>
            <a:ext cx="5029200" cy="5181600"/>
          </a:xfrm>
        </p:spPr>
      </p:pic>
      <p:sp>
        <p:nvSpPr>
          <p:cNvPr id="5" name="Text Placeholder 4"/>
          <p:cNvSpPr>
            <a:spLocks noGrp="1"/>
          </p:cNvSpPr>
          <p:nvPr>
            <p:ph type="body" sz="quarter" idx="3"/>
          </p:nvPr>
        </p:nvSpPr>
        <p:spPr/>
        <p:txBody>
          <a:bodyPr/>
          <a:lstStyle/>
          <a:p>
            <a:endParaRPr lang="en-US"/>
          </a:p>
        </p:txBody>
      </p:sp>
      <p:pic>
        <p:nvPicPr>
          <p:cNvPr id="8" name="Content Placeholder 7" descr="lung fluke.jpg"/>
          <p:cNvPicPr>
            <a:picLocks noGrp="1" noChangeAspect="1"/>
          </p:cNvPicPr>
          <p:nvPr>
            <p:ph sz="quarter" idx="4"/>
          </p:nvPr>
        </p:nvPicPr>
        <p:blipFill>
          <a:blip r:embed="rId3" cstate="print"/>
          <a:stretch>
            <a:fillRect/>
          </a:stretch>
        </p:blipFill>
        <p:spPr>
          <a:xfrm>
            <a:off x="5562600" y="1905000"/>
            <a:ext cx="3124200" cy="2514600"/>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400" dirty="0"/>
              <a:t>Crustaceans are a good source of lung fluke infestation.</a:t>
            </a:r>
          </a:p>
        </p:txBody>
      </p:sp>
      <p:pic>
        <p:nvPicPr>
          <p:cNvPr id="9" name="Content Placeholder 8" descr="crawdads lungfluke.jpg"/>
          <p:cNvPicPr>
            <a:picLocks noGrp="1" noChangeAspect="1"/>
          </p:cNvPicPr>
          <p:nvPr>
            <p:ph idx="1"/>
          </p:nvPr>
        </p:nvPicPr>
        <p:blipFill>
          <a:blip r:embed="rId2" cstate="print"/>
          <a:stretch>
            <a:fillRect/>
          </a:stretch>
        </p:blipFill>
        <p:spPr>
          <a:xfrm>
            <a:off x="1295400" y="1295401"/>
            <a:ext cx="6781800" cy="4458494"/>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5745162"/>
          </a:xfrm>
        </p:spPr>
        <p:txBody>
          <a:bodyPr>
            <a:normAutofit/>
          </a:bodyPr>
          <a:lstStyle/>
          <a:p>
            <a:pPr algn="l"/>
            <a:r>
              <a:rPr lang="en-US" sz="2800" dirty="0"/>
              <a:t>	- Roundworms (phylum </a:t>
            </a:r>
            <a:r>
              <a:rPr lang="en-US" sz="2800" dirty="0" err="1"/>
              <a:t>Nematoda</a:t>
            </a:r>
            <a:r>
              <a:rPr lang="en-US" sz="2800" dirty="0"/>
              <a:t>)</a:t>
            </a:r>
            <a:br>
              <a:rPr lang="en-US" sz="2800" dirty="0"/>
            </a:br>
            <a:r>
              <a:rPr lang="en-US" sz="2800" dirty="0"/>
              <a:t>		- pinworms (human)</a:t>
            </a:r>
            <a:br>
              <a:rPr lang="en-US" sz="2800" dirty="0"/>
            </a:br>
            <a:r>
              <a:rPr lang="en-US" sz="2800" dirty="0"/>
              <a:t>			</a:t>
            </a:r>
            <a:r>
              <a:rPr lang="en-US" sz="2800" i="1" dirty="0" err="1"/>
              <a:t>Enterobius</a:t>
            </a:r>
            <a:r>
              <a:rPr lang="en-US" sz="2800" i="1" dirty="0"/>
              <a:t> </a:t>
            </a:r>
            <a:r>
              <a:rPr lang="en-US" sz="2800" i="1" dirty="0" err="1"/>
              <a:t>vermicularis</a:t>
            </a:r>
            <a:br>
              <a:rPr lang="en-US" sz="2800" dirty="0"/>
            </a:br>
            <a:r>
              <a:rPr lang="en-US" sz="2800" dirty="0"/>
              <a:t>			anal to oral route of transmission</a:t>
            </a:r>
            <a:br>
              <a:rPr lang="en-US" sz="2800" dirty="0"/>
            </a:br>
            <a:br>
              <a:rPr lang="en-US" sz="2800" dirty="0"/>
            </a:br>
            <a:r>
              <a:rPr lang="en-US" sz="2800" dirty="0"/>
              <a:t>		- hookworms (human)</a:t>
            </a:r>
            <a:br>
              <a:rPr lang="en-US" sz="2800" dirty="0"/>
            </a:br>
            <a:r>
              <a:rPr lang="en-US" sz="2800" dirty="0"/>
              <a:t>			larva can come from soil and 					penetrate skin</a:t>
            </a:r>
            <a:br>
              <a:rPr lang="en-US" sz="2800" dirty="0"/>
            </a:br>
            <a:r>
              <a:rPr lang="en-US" sz="2800" dirty="0"/>
              <a:t>			visceral and cutaneous larva </a:t>
            </a:r>
            <a:br>
              <a:rPr lang="en-US" sz="2800" dirty="0"/>
            </a:br>
            <a:r>
              <a:rPr lang="en-US" sz="2800" dirty="0"/>
              <a:t>				</a:t>
            </a:r>
            <a:r>
              <a:rPr lang="en-US" sz="2800" dirty="0" err="1"/>
              <a:t>migrans</a:t>
            </a:r>
            <a:br>
              <a:rPr lang="en-US" sz="2800" dirty="0"/>
            </a:br>
            <a:br>
              <a:rPr lang="en-US" sz="2800" dirty="0"/>
            </a:br>
            <a:r>
              <a:rPr lang="en-US" sz="2800" dirty="0"/>
              <a:t>		- heartworms (dogs and cats)</a:t>
            </a:r>
            <a:br>
              <a:rPr lang="en-US" sz="2800" dirty="0"/>
            </a:br>
            <a:r>
              <a:rPr lang="en-US" sz="2800" dirty="0"/>
              <a:t>			mosquito vector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9" name="Content Placeholder 8" descr="entoamoeba.gif"/>
          <p:cNvPicPr>
            <a:picLocks noGrp="1" noChangeAspect="1"/>
          </p:cNvPicPr>
          <p:nvPr>
            <p:ph idx="1"/>
          </p:nvPr>
        </p:nvPicPr>
        <p:blipFill>
          <a:blip r:embed="rId2" cstate="print"/>
          <a:stretch>
            <a:fillRect/>
          </a:stretch>
        </p:blipFill>
        <p:spPr>
          <a:xfrm>
            <a:off x="1295400" y="609600"/>
            <a:ext cx="6629400" cy="5410200"/>
          </a:xfr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2800" dirty="0"/>
              <a:t>Human Pinworms</a:t>
            </a:r>
          </a:p>
        </p:txBody>
      </p:sp>
      <p:sp>
        <p:nvSpPr>
          <p:cNvPr id="4" name="Text Placeholder 3"/>
          <p:cNvSpPr>
            <a:spLocks noGrp="1"/>
          </p:cNvSpPr>
          <p:nvPr>
            <p:ph type="body" idx="1"/>
          </p:nvPr>
        </p:nvSpPr>
        <p:spPr/>
        <p:txBody>
          <a:bodyPr/>
          <a:lstStyle/>
          <a:p>
            <a:endParaRPr lang="en-US"/>
          </a:p>
        </p:txBody>
      </p:sp>
      <p:pic>
        <p:nvPicPr>
          <p:cNvPr id="8" name="Content Placeholder 7" descr="enterobius-vermicularis-pinworm-infection.jpg"/>
          <p:cNvPicPr>
            <a:picLocks noGrp="1" noChangeAspect="1"/>
          </p:cNvPicPr>
          <p:nvPr>
            <p:ph sz="half" idx="2"/>
          </p:nvPr>
        </p:nvPicPr>
        <p:blipFill>
          <a:blip r:embed="rId2" cstate="print"/>
          <a:stretch>
            <a:fillRect/>
          </a:stretch>
        </p:blipFill>
        <p:spPr>
          <a:xfrm>
            <a:off x="609600" y="1600200"/>
            <a:ext cx="3962399" cy="3810000"/>
          </a:xfrm>
        </p:spPr>
      </p:pic>
      <p:sp>
        <p:nvSpPr>
          <p:cNvPr id="6" name="Text Placeholder 5"/>
          <p:cNvSpPr>
            <a:spLocks noGrp="1"/>
          </p:cNvSpPr>
          <p:nvPr>
            <p:ph type="body" sz="quarter" idx="3"/>
          </p:nvPr>
        </p:nvSpPr>
        <p:spPr/>
        <p:txBody>
          <a:bodyPr/>
          <a:lstStyle/>
          <a:p>
            <a:endParaRPr lang="en-US"/>
          </a:p>
        </p:txBody>
      </p:sp>
      <p:pic>
        <p:nvPicPr>
          <p:cNvPr id="9" name="Content Placeholder 8" descr="Pinworm.jpg"/>
          <p:cNvPicPr>
            <a:picLocks noGrp="1" noChangeAspect="1"/>
          </p:cNvPicPr>
          <p:nvPr>
            <p:ph sz="quarter" idx="4"/>
          </p:nvPr>
        </p:nvPicPr>
        <p:blipFill>
          <a:blip r:embed="rId3" cstate="print"/>
          <a:stretch>
            <a:fillRect/>
          </a:stretch>
        </p:blipFill>
        <p:spPr>
          <a:xfrm>
            <a:off x="4648200" y="685800"/>
            <a:ext cx="4114799" cy="5440363"/>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9" name="Content Placeholder 8" descr="pinworm_picture.jpg"/>
          <p:cNvPicPr>
            <a:picLocks noGrp="1" noChangeAspect="1"/>
          </p:cNvPicPr>
          <p:nvPr>
            <p:ph idx="1"/>
          </p:nvPr>
        </p:nvPicPr>
        <p:blipFill>
          <a:blip r:embed="rId2" cstate="print"/>
          <a:stretch>
            <a:fillRect/>
          </a:stretch>
        </p:blipFill>
        <p:spPr>
          <a:xfrm>
            <a:off x="685800" y="685800"/>
            <a:ext cx="7620000" cy="5181600"/>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2800" dirty="0"/>
              <a:t>Human Hookworms</a:t>
            </a:r>
          </a:p>
        </p:txBody>
      </p:sp>
      <p:sp>
        <p:nvSpPr>
          <p:cNvPr id="5" name="Text Placeholder 4"/>
          <p:cNvSpPr>
            <a:spLocks noGrp="1"/>
          </p:cNvSpPr>
          <p:nvPr>
            <p:ph type="body" idx="1"/>
          </p:nvPr>
        </p:nvSpPr>
        <p:spPr/>
        <p:txBody>
          <a:bodyPr/>
          <a:lstStyle/>
          <a:p>
            <a:endParaRPr lang="en-US"/>
          </a:p>
        </p:txBody>
      </p:sp>
      <p:pic>
        <p:nvPicPr>
          <p:cNvPr id="9" name="Content Placeholder 8" descr="hookworm.jpg"/>
          <p:cNvPicPr>
            <a:picLocks noGrp="1" noChangeAspect="1"/>
          </p:cNvPicPr>
          <p:nvPr>
            <p:ph sz="half" idx="2"/>
          </p:nvPr>
        </p:nvPicPr>
        <p:blipFill>
          <a:blip r:embed="rId2" cstate="print"/>
          <a:stretch>
            <a:fillRect/>
          </a:stretch>
        </p:blipFill>
        <p:spPr>
          <a:xfrm>
            <a:off x="533400" y="1676400"/>
            <a:ext cx="3047999" cy="2897981"/>
          </a:xfrm>
        </p:spPr>
      </p:pic>
      <p:sp>
        <p:nvSpPr>
          <p:cNvPr id="7" name="Text Placeholder 6"/>
          <p:cNvSpPr>
            <a:spLocks noGrp="1"/>
          </p:cNvSpPr>
          <p:nvPr>
            <p:ph type="body" sz="quarter" idx="3"/>
          </p:nvPr>
        </p:nvSpPr>
        <p:spPr/>
        <p:txBody>
          <a:bodyPr/>
          <a:lstStyle/>
          <a:p>
            <a:endParaRPr lang="en-US"/>
          </a:p>
        </p:txBody>
      </p:sp>
      <p:pic>
        <p:nvPicPr>
          <p:cNvPr id="10" name="Content Placeholder 9" descr="hookwormlifecycle.png"/>
          <p:cNvPicPr>
            <a:picLocks noGrp="1" noChangeAspect="1"/>
          </p:cNvPicPr>
          <p:nvPr>
            <p:ph sz="quarter" idx="4"/>
          </p:nvPr>
        </p:nvPicPr>
        <p:blipFill>
          <a:blip r:embed="rId3" cstate="print"/>
          <a:stretch>
            <a:fillRect/>
          </a:stretch>
        </p:blipFill>
        <p:spPr>
          <a:xfrm>
            <a:off x="3810000" y="762000"/>
            <a:ext cx="4831556" cy="5364163"/>
          </a:xfr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dirty="0"/>
              <a:t>Hookworm egg</a:t>
            </a:r>
          </a:p>
        </p:txBody>
      </p:sp>
      <p:pic>
        <p:nvPicPr>
          <p:cNvPr id="7" name="Content Placeholder 6" descr="Hookworm_egg.jpg"/>
          <p:cNvPicPr>
            <a:picLocks noGrp="1" noChangeAspect="1"/>
          </p:cNvPicPr>
          <p:nvPr>
            <p:ph sz="half" idx="2"/>
          </p:nvPr>
        </p:nvPicPr>
        <p:blipFill>
          <a:blip r:embed="rId2" cstate="print"/>
          <a:stretch>
            <a:fillRect/>
          </a:stretch>
        </p:blipFill>
        <p:spPr>
          <a:xfrm>
            <a:off x="533400" y="2514600"/>
            <a:ext cx="3124200" cy="2971800"/>
          </a:xfrm>
        </p:spPr>
      </p:pic>
      <p:sp>
        <p:nvSpPr>
          <p:cNvPr id="5" name="Text Placeholder 4"/>
          <p:cNvSpPr>
            <a:spLocks noGrp="1"/>
          </p:cNvSpPr>
          <p:nvPr>
            <p:ph type="body" sz="quarter" idx="3"/>
          </p:nvPr>
        </p:nvSpPr>
        <p:spPr/>
        <p:txBody>
          <a:bodyPr/>
          <a:lstStyle/>
          <a:p>
            <a:r>
              <a:rPr lang="en-US" dirty="0" err="1"/>
              <a:t>Cutaneous</a:t>
            </a:r>
            <a:r>
              <a:rPr lang="en-US" dirty="0"/>
              <a:t> larva </a:t>
            </a:r>
            <a:r>
              <a:rPr lang="en-US" dirty="0" err="1"/>
              <a:t>migrans</a:t>
            </a:r>
            <a:endParaRPr lang="en-US" dirty="0"/>
          </a:p>
        </p:txBody>
      </p:sp>
      <p:pic>
        <p:nvPicPr>
          <p:cNvPr id="8" name="Content Placeholder 7" descr="hookwormlarva migrans.jpg"/>
          <p:cNvPicPr>
            <a:picLocks noGrp="1" noChangeAspect="1"/>
          </p:cNvPicPr>
          <p:nvPr>
            <p:ph sz="quarter" idx="4"/>
          </p:nvPr>
        </p:nvPicPr>
        <p:blipFill>
          <a:blip r:embed="rId3" cstate="print"/>
          <a:stretch>
            <a:fillRect/>
          </a:stretch>
        </p:blipFill>
        <p:spPr>
          <a:xfrm>
            <a:off x="4267200" y="2209800"/>
            <a:ext cx="4343400" cy="3581400"/>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a:t>Heartworms (dogs and cats)</a:t>
            </a:r>
          </a:p>
        </p:txBody>
      </p:sp>
      <p:sp>
        <p:nvSpPr>
          <p:cNvPr id="3" name="Text Placeholder 2"/>
          <p:cNvSpPr>
            <a:spLocks noGrp="1"/>
          </p:cNvSpPr>
          <p:nvPr>
            <p:ph type="body" idx="1"/>
          </p:nvPr>
        </p:nvSpPr>
        <p:spPr/>
        <p:txBody>
          <a:bodyPr/>
          <a:lstStyle/>
          <a:p>
            <a:endParaRPr lang="en-US"/>
          </a:p>
        </p:txBody>
      </p:sp>
      <p:pic>
        <p:nvPicPr>
          <p:cNvPr id="7" name="Content Placeholder 6" descr="heartworm-map2.png"/>
          <p:cNvPicPr>
            <a:picLocks noGrp="1" noChangeAspect="1"/>
          </p:cNvPicPr>
          <p:nvPr>
            <p:ph sz="half" idx="2"/>
          </p:nvPr>
        </p:nvPicPr>
        <p:blipFill>
          <a:blip r:embed="rId2" cstate="print"/>
          <a:stretch>
            <a:fillRect/>
          </a:stretch>
        </p:blipFill>
        <p:spPr>
          <a:xfrm>
            <a:off x="2209800" y="1371600"/>
            <a:ext cx="4648200" cy="4572000"/>
          </a:xfrm>
        </p:spPr>
      </p:pic>
      <p:sp>
        <p:nvSpPr>
          <p:cNvPr id="5" name="Text Placeholder 4"/>
          <p:cNvSpPr>
            <a:spLocks noGrp="1"/>
          </p:cNvSpPr>
          <p:nvPr>
            <p:ph type="body" sz="quarter" idx="3"/>
          </p:nvPr>
        </p:nvSpPr>
        <p:spPr/>
        <p:txBody>
          <a:bodyPr/>
          <a:lstStyle/>
          <a:p>
            <a:endParaRPr lang="en-US"/>
          </a:p>
        </p:txBody>
      </p:sp>
      <p:pic>
        <p:nvPicPr>
          <p:cNvPr id="8" name="Content Placeholder 7" descr="heartworm-mosquito.jpg"/>
          <p:cNvPicPr>
            <a:picLocks noGrp="1" noChangeAspect="1"/>
          </p:cNvPicPr>
          <p:nvPr>
            <p:ph sz="quarter" idx="4"/>
          </p:nvPr>
        </p:nvPicPr>
        <p:blipFill>
          <a:blip r:embed="rId3" cstate="print"/>
          <a:stretch>
            <a:fillRect/>
          </a:stretch>
        </p:blipFill>
        <p:spPr>
          <a:xfrm>
            <a:off x="1371601" y="1447800"/>
            <a:ext cx="6342322" cy="4495800"/>
          </a:xfr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normAutofit fontScale="92500" lnSpcReduction="20000"/>
          </a:bodyPr>
          <a:lstStyle/>
          <a:p>
            <a:r>
              <a:rPr lang="en-US" dirty="0"/>
              <a:t>Adult heartworms infest the chambers of the heart                          </a:t>
            </a:r>
          </a:p>
        </p:txBody>
      </p:sp>
      <p:pic>
        <p:nvPicPr>
          <p:cNvPr id="7" name="Content Placeholder 6" descr="heartworms_2.jpg"/>
          <p:cNvPicPr>
            <a:picLocks noGrp="1" noChangeAspect="1"/>
          </p:cNvPicPr>
          <p:nvPr>
            <p:ph sz="half" idx="2"/>
          </p:nvPr>
        </p:nvPicPr>
        <p:blipFill>
          <a:blip r:embed="rId2" cstate="print"/>
          <a:stretch>
            <a:fillRect/>
          </a:stretch>
        </p:blipFill>
        <p:spPr>
          <a:xfrm>
            <a:off x="609600" y="2209800"/>
            <a:ext cx="3886200" cy="3352800"/>
          </a:xfrm>
        </p:spPr>
      </p:pic>
      <p:sp>
        <p:nvSpPr>
          <p:cNvPr id="5" name="Text Placeholder 4"/>
          <p:cNvSpPr>
            <a:spLocks noGrp="1"/>
          </p:cNvSpPr>
          <p:nvPr>
            <p:ph type="body" sz="quarter" idx="3"/>
          </p:nvPr>
        </p:nvSpPr>
        <p:spPr/>
        <p:txBody>
          <a:bodyPr>
            <a:normAutofit fontScale="85000" lnSpcReduction="20000"/>
          </a:bodyPr>
          <a:lstStyle/>
          <a:p>
            <a:r>
              <a:rPr lang="en-US" dirty="0"/>
              <a:t>Microscopic heartworm </a:t>
            </a:r>
            <a:r>
              <a:rPr lang="en-US" dirty="0" err="1"/>
              <a:t>microfilariae</a:t>
            </a:r>
            <a:r>
              <a:rPr lang="en-US" dirty="0"/>
              <a:t> (larva) in blood sample</a:t>
            </a:r>
          </a:p>
        </p:txBody>
      </p:sp>
      <p:pic>
        <p:nvPicPr>
          <p:cNvPr id="8" name="Content Placeholder 7" descr="heartworm_Microfilaria-by-commons_wikimedia_org_-299x300.jpg"/>
          <p:cNvPicPr>
            <a:picLocks noGrp="1" noChangeAspect="1"/>
          </p:cNvPicPr>
          <p:nvPr>
            <p:ph sz="quarter" idx="4"/>
          </p:nvPr>
        </p:nvPicPr>
        <p:blipFill>
          <a:blip r:embed="rId3" cstate="print"/>
          <a:stretch>
            <a:fillRect/>
          </a:stretch>
        </p:blipFill>
        <p:spPr>
          <a:xfrm>
            <a:off x="4648200" y="2209800"/>
            <a:ext cx="3962399" cy="3369469"/>
          </a:xfr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algn="l"/>
            <a:r>
              <a:rPr lang="en-US" sz="2800" dirty="0"/>
              <a:t>	- Segmented worms (phylum </a:t>
            </a:r>
            <a:r>
              <a:rPr lang="en-US" sz="2800" dirty="0" err="1"/>
              <a:t>Annelida</a:t>
            </a:r>
            <a:r>
              <a:rPr lang="en-US" sz="2800" dirty="0"/>
              <a:t>)</a:t>
            </a:r>
            <a:br>
              <a:rPr lang="en-US" sz="2800" dirty="0"/>
            </a:br>
            <a:r>
              <a:rPr lang="en-US" sz="2800" dirty="0"/>
              <a:t>		- leeches (medicinal)</a:t>
            </a:r>
          </a:p>
        </p:txBody>
      </p:sp>
      <p:sp>
        <p:nvSpPr>
          <p:cNvPr id="10" name="Text Placeholder 9"/>
          <p:cNvSpPr>
            <a:spLocks noGrp="1"/>
          </p:cNvSpPr>
          <p:nvPr>
            <p:ph type="body" idx="1"/>
          </p:nvPr>
        </p:nvSpPr>
        <p:spPr/>
        <p:txBody>
          <a:bodyPr>
            <a:normAutofit fontScale="92500" lnSpcReduction="20000"/>
          </a:bodyPr>
          <a:lstStyle/>
          <a:p>
            <a:r>
              <a:rPr lang="en-US" dirty="0"/>
              <a:t>Leeches contain an anticoagulant and anesthetic in their saliva</a:t>
            </a:r>
          </a:p>
        </p:txBody>
      </p:sp>
      <p:pic>
        <p:nvPicPr>
          <p:cNvPr id="14" name="Content Placeholder 13" descr="medicinal leeches.jpg"/>
          <p:cNvPicPr>
            <a:picLocks noGrp="1" noChangeAspect="1"/>
          </p:cNvPicPr>
          <p:nvPr>
            <p:ph sz="half" idx="2"/>
          </p:nvPr>
        </p:nvPicPr>
        <p:blipFill>
          <a:blip r:embed="rId2" cstate="print"/>
          <a:stretch>
            <a:fillRect/>
          </a:stretch>
        </p:blipFill>
        <p:spPr>
          <a:xfrm>
            <a:off x="381000" y="2286000"/>
            <a:ext cx="4040188" cy="3200400"/>
          </a:xfrm>
        </p:spPr>
      </p:pic>
      <p:sp>
        <p:nvSpPr>
          <p:cNvPr id="12" name="Text Placeholder 11"/>
          <p:cNvSpPr>
            <a:spLocks noGrp="1"/>
          </p:cNvSpPr>
          <p:nvPr>
            <p:ph type="body" sz="quarter" idx="3"/>
          </p:nvPr>
        </p:nvSpPr>
        <p:spPr/>
        <p:txBody>
          <a:bodyPr>
            <a:normAutofit fontScale="92500" lnSpcReduction="20000"/>
          </a:bodyPr>
          <a:lstStyle/>
          <a:p>
            <a:r>
              <a:rPr lang="en-US" dirty="0"/>
              <a:t>Does one of these leeches have your name on it? </a:t>
            </a:r>
          </a:p>
        </p:txBody>
      </p:sp>
      <p:pic>
        <p:nvPicPr>
          <p:cNvPr id="15" name="Content Placeholder 14" descr="medicinal leach lab.jpg"/>
          <p:cNvPicPr>
            <a:picLocks noGrp="1" noChangeAspect="1"/>
          </p:cNvPicPr>
          <p:nvPr>
            <p:ph sz="quarter" idx="4"/>
          </p:nvPr>
        </p:nvPicPr>
        <p:blipFill>
          <a:blip r:embed="rId3" cstate="print"/>
          <a:stretch>
            <a:fillRect/>
          </a:stretch>
        </p:blipFill>
        <p:spPr>
          <a:xfrm>
            <a:off x="4572000" y="2286000"/>
            <a:ext cx="4041775" cy="3200400"/>
          </a:xfr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5821362"/>
          </a:xfrm>
        </p:spPr>
        <p:txBody>
          <a:bodyPr>
            <a:normAutofit/>
          </a:bodyPr>
          <a:lstStyle/>
          <a:p>
            <a:pPr algn="l"/>
            <a:r>
              <a:rPr lang="en-US" sz="2800" dirty="0"/>
              <a:t>	</a:t>
            </a:r>
            <a:r>
              <a:rPr lang="en-US" sz="3200" dirty="0"/>
              <a:t>B. ARTHROPODS</a:t>
            </a:r>
            <a:br>
              <a:rPr lang="en-US" sz="3200" dirty="0"/>
            </a:br>
            <a:br>
              <a:rPr lang="en-US" sz="2800" dirty="0"/>
            </a:br>
            <a:r>
              <a:rPr lang="en-US" sz="2800" dirty="0"/>
              <a:t>	 	- many arthropods act as vectors of 				infectious disease: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pPr algn="l"/>
            <a:r>
              <a:rPr lang="en-US" sz="2800" dirty="0"/>
              <a:t>a) </a:t>
            </a:r>
            <a:r>
              <a:rPr lang="en-US" sz="2800" i="1" dirty="0"/>
              <a:t>Plasmodium </a:t>
            </a:r>
            <a:r>
              <a:rPr lang="en-US" sz="2800" i="1" dirty="0" err="1"/>
              <a:t>vivax</a:t>
            </a:r>
            <a:r>
              <a:rPr lang="en-US" sz="2800" i="1" dirty="0"/>
              <a:t> </a:t>
            </a:r>
            <a:r>
              <a:rPr lang="en-US" sz="2800" dirty="0"/>
              <a:t>and other </a:t>
            </a:r>
            <a:r>
              <a:rPr lang="en-US" sz="2800" i="1" dirty="0"/>
              <a:t>Plasmodium</a:t>
            </a:r>
            <a:r>
              <a:rPr lang="en-US" sz="2800" dirty="0"/>
              <a:t> species</a:t>
            </a:r>
            <a:br>
              <a:rPr lang="en-US" sz="2800" dirty="0"/>
            </a:br>
            <a:r>
              <a:rPr lang="en-US" sz="2800" dirty="0"/>
              <a:t>	- </a:t>
            </a:r>
            <a:r>
              <a:rPr lang="en-US" sz="2800" i="1" dirty="0"/>
              <a:t>Anopheles</a:t>
            </a:r>
            <a:r>
              <a:rPr lang="en-US" sz="2800" dirty="0"/>
              <a:t> mosquitoes are biological vectors</a:t>
            </a:r>
            <a:br>
              <a:rPr lang="en-US" sz="2800" dirty="0"/>
            </a:br>
            <a:r>
              <a:rPr lang="en-US" sz="2800" dirty="0"/>
              <a:t>		of these protozoa that cause </a:t>
            </a:r>
            <a:r>
              <a:rPr lang="en-US" sz="2800" dirty="0">
                <a:solidFill>
                  <a:srgbClr val="FF0000"/>
                </a:solidFill>
              </a:rPr>
              <a:t>MALARIA</a:t>
            </a:r>
            <a:br>
              <a:rPr lang="en-US" sz="2800" dirty="0"/>
            </a:br>
            <a:r>
              <a:rPr lang="en-US" sz="2800" dirty="0"/>
              <a:t>	- quinine derivative drugs are the </a:t>
            </a:r>
            <a:r>
              <a:rPr lang="en-US" sz="2800" dirty="0" err="1"/>
              <a:t>tx</a:t>
            </a:r>
            <a:r>
              <a:rPr lang="en-US" sz="2800" dirty="0"/>
              <a:t> of choice but 		are becoming less effective due to drug 		resistant stains of the protozoa</a:t>
            </a:r>
            <a:br>
              <a:rPr lang="en-US" sz="2800" dirty="0"/>
            </a:br>
            <a:r>
              <a:rPr lang="en-US" sz="2800" dirty="0"/>
              <a:t>	- insecticide resistant mosquitoes strains are also 		developing</a:t>
            </a:r>
            <a:br>
              <a:rPr lang="en-US" sz="2800" dirty="0"/>
            </a:br>
            <a:r>
              <a:rPr lang="en-US" sz="2800" dirty="0"/>
              <a:t>	- a vaccine has been sought and may be available 		in the future</a:t>
            </a:r>
            <a:br>
              <a:rPr lang="en-US" sz="2800" dirty="0"/>
            </a:br>
            <a:r>
              <a:rPr lang="en-US" sz="2800" dirty="0"/>
              <a:t>	- chills, fever, headache, vomiting, death</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Text Placeholder 3"/>
          <p:cNvSpPr>
            <a:spLocks noGrp="1"/>
          </p:cNvSpPr>
          <p:nvPr>
            <p:ph type="body" idx="1"/>
          </p:nvPr>
        </p:nvSpPr>
        <p:spPr/>
        <p:txBody>
          <a:bodyPr/>
          <a:lstStyle/>
          <a:p>
            <a:r>
              <a:rPr lang="en-US" dirty="0"/>
              <a:t>Female Anopheles</a:t>
            </a:r>
          </a:p>
        </p:txBody>
      </p:sp>
      <p:pic>
        <p:nvPicPr>
          <p:cNvPr id="8" name="Content Placeholder 7" descr="cut larva migrans use this.jpg"/>
          <p:cNvPicPr>
            <a:picLocks noGrp="1" noChangeAspect="1"/>
          </p:cNvPicPr>
          <p:nvPr>
            <p:ph sz="half" idx="2"/>
          </p:nvPr>
        </p:nvPicPr>
        <p:blipFill>
          <a:blip r:embed="rId2" cstate="print"/>
          <a:stretch>
            <a:fillRect/>
          </a:stretch>
        </p:blipFill>
        <p:spPr>
          <a:xfrm>
            <a:off x="990600" y="2438400"/>
            <a:ext cx="2209800" cy="2133600"/>
          </a:xfrm>
        </p:spPr>
      </p:pic>
      <p:sp>
        <p:nvSpPr>
          <p:cNvPr id="6" name="Text Placeholder 5"/>
          <p:cNvSpPr>
            <a:spLocks noGrp="1"/>
          </p:cNvSpPr>
          <p:nvPr>
            <p:ph type="body" sz="quarter" idx="3"/>
          </p:nvPr>
        </p:nvSpPr>
        <p:spPr/>
        <p:txBody>
          <a:bodyPr/>
          <a:lstStyle/>
          <a:p>
            <a:endParaRPr lang="en-US"/>
          </a:p>
        </p:txBody>
      </p:sp>
      <p:pic>
        <p:nvPicPr>
          <p:cNvPr id="9" name="Content Placeholder 8" descr="malariamap.gif"/>
          <p:cNvPicPr>
            <a:picLocks noGrp="1" noChangeAspect="1"/>
          </p:cNvPicPr>
          <p:nvPr>
            <p:ph sz="quarter" idx="4"/>
          </p:nvPr>
        </p:nvPicPr>
        <p:blipFill>
          <a:blip r:embed="rId3" cstate="print"/>
          <a:stretch>
            <a:fillRect/>
          </a:stretch>
        </p:blipFill>
        <p:spPr>
          <a:xfrm>
            <a:off x="3886200" y="1143000"/>
            <a:ext cx="4572000" cy="4190092"/>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pPr algn="l"/>
            <a:r>
              <a:rPr lang="en-US" sz="2800" dirty="0"/>
              <a:t>2. Phylum </a:t>
            </a:r>
            <a:r>
              <a:rPr lang="en-US" sz="2800" dirty="0" err="1"/>
              <a:t>Mastigophora</a:t>
            </a:r>
            <a:br>
              <a:rPr lang="en-US" sz="2800" dirty="0"/>
            </a:br>
            <a:r>
              <a:rPr lang="en-US" sz="2800" dirty="0"/>
              <a:t>	- use flagella for motility</a:t>
            </a:r>
            <a:br>
              <a:rPr lang="en-US" sz="2800" dirty="0"/>
            </a:br>
            <a:r>
              <a:rPr lang="en-US" sz="2800" dirty="0"/>
              <a:t>	- </a:t>
            </a:r>
            <a:r>
              <a:rPr lang="en-US" sz="2800" i="1" dirty="0" err="1"/>
              <a:t>Trichomonas</a:t>
            </a:r>
            <a:r>
              <a:rPr lang="en-US" sz="2800" i="1" dirty="0"/>
              <a:t> </a:t>
            </a:r>
            <a:r>
              <a:rPr lang="en-US" sz="2800" i="1" dirty="0" err="1"/>
              <a:t>vaginalis</a:t>
            </a:r>
            <a:br>
              <a:rPr lang="en-US" sz="2800" i="1" dirty="0"/>
            </a:br>
            <a:r>
              <a:rPr lang="en-US" sz="2800" i="1" dirty="0"/>
              <a:t>	- </a:t>
            </a:r>
            <a:r>
              <a:rPr lang="en-US" sz="2800" i="1" dirty="0" err="1"/>
              <a:t>Giardia</a:t>
            </a:r>
            <a:r>
              <a:rPr lang="en-US" sz="2800" i="1" dirty="0"/>
              <a:t> </a:t>
            </a:r>
            <a:r>
              <a:rPr lang="en-US" sz="2800" i="1" dirty="0" err="1"/>
              <a:t>lamblia</a:t>
            </a:r>
            <a:endParaRPr lang="en-US" sz="2800" i="1"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a:t>Malaria kills an estimated 1 million people every year.</a:t>
            </a:r>
          </a:p>
        </p:txBody>
      </p:sp>
      <p:sp>
        <p:nvSpPr>
          <p:cNvPr id="3" name="Text Placeholder 2"/>
          <p:cNvSpPr>
            <a:spLocks noGrp="1"/>
          </p:cNvSpPr>
          <p:nvPr>
            <p:ph type="body" idx="1"/>
          </p:nvPr>
        </p:nvSpPr>
        <p:spPr/>
        <p:txBody>
          <a:bodyPr/>
          <a:lstStyle/>
          <a:p>
            <a:endParaRPr lang="en-US"/>
          </a:p>
        </p:txBody>
      </p:sp>
      <p:pic>
        <p:nvPicPr>
          <p:cNvPr id="7" name="Content Placeholder 6" descr="Malaria_Victim.jpg"/>
          <p:cNvPicPr>
            <a:picLocks noGrp="1" noChangeAspect="1"/>
          </p:cNvPicPr>
          <p:nvPr>
            <p:ph sz="half" idx="2"/>
          </p:nvPr>
        </p:nvPicPr>
        <p:blipFill>
          <a:blip r:embed="rId2" cstate="print"/>
          <a:stretch>
            <a:fillRect/>
          </a:stretch>
        </p:blipFill>
        <p:spPr>
          <a:xfrm>
            <a:off x="685800" y="1600200"/>
            <a:ext cx="3733800" cy="4267200"/>
          </a:xfrm>
        </p:spPr>
      </p:pic>
      <p:sp>
        <p:nvSpPr>
          <p:cNvPr id="5" name="Text Placeholder 4"/>
          <p:cNvSpPr>
            <a:spLocks noGrp="1"/>
          </p:cNvSpPr>
          <p:nvPr>
            <p:ph type="body" sz="quarter" idx="3"/>
          </p:nvPr>
        </p:nvSpPr>
        <p:spPr/>
        <p:txBody>
          <a:bodyPr/>
          <a:lstStyle/>
          <a:p>
            <a:endParaRPr lang="en-US"/>
          </a:p>
        </p:txBody>
      </p:sp>
      <p:pic>
        <p:nvPicPr>
          <p:cNvPr id="8" name="Content Placeholder 7" descr="malariachild.gif"/>
          <p:cNvPicPr>
            <a:picLocks noGrp="1" noChangeAspect="1"/>
          </p:cNvPicPr>
          <p:nvPr>
            <p:ph sz="quarter" idx="4"/>
          </p:nvPr>
        </p:nvPicPr>
        <p:blipFill>
          <a:blip r:embed="rId3" cstate="print"/>
          <a:stretch>
            <a:fillRect/>
          </a:stretch>
        </p:blipFill>
        <p:spPr>
          <a:xfrm>
            <a:off x="4572000" y="1524000"/>
            <a:ext cx="4038600" cy="4343399"/>
          </a:xfr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l"/>
            <a:r>
              <a:rPr lang="en-US" sz="2800" dirty="0"/>
              <a:t>Bed nets are currently one of the best protections 	against malaria.</a:t>
            </a:r>
          </a:p>
        </p:txBody>
      </p:sp>
      <p:pic>
        <p:nvPicPr>
          <p:cNvPr id="9" name="Content Placeholder 8" descr="bed nets.jpg"/>
          <p:cNvPicPr>
            <a:picLocks noGrp="1" noChangeAspect="1"/>
          </p:cNvPicPr>
          <p:nvPr>
            <p:ph idx="1"/>
          </p:nvPr>
        </p:nvPicPr>
        <p:blipFill>
          <a:blip r:embed="rId2" cstate="print"/>
          <a:stretch>
            <a:fillRect/>
          </a:stretch>
        </p:blipFill>
        <p:spPr>
          <a:xfrm>
            <a:off x="1143000" y="1447800"/>
            <a:ext cx="6857999" cy="4678363"/>
          </a:xfr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592762"/>
          </a:xfrm>
        </p:spPr>
        <p:txBody>
          <a:bodyPr>
            <a:normAutofit/>
          </a:bodyPr>
          <a:lstStyle/>
          <a:p>
            <a:pPr algn="l"/>
            <a:r>
              <a:rPr lang="en-US" sz="2800" dirty="0"/>
              <a:t>b) </a:t>
            </a:r>
            <a:r>
              <a:rPr lang="en-US" sz="2800" i="1" dirty="0" err="1"/>
              <a:t>Borrelia</a:t>
            </a:r>
            <a:r>
              <a:rPr lang="en-US" sz="2800" i="1" dirty="0"/>
              <a:t> </a:t>
            </a:r>
            <a:r>
              <a:rPr lang="en-US" sz="2800" i="1" dirty="0" err="1"/>
              <a:t>burgdorferi</a:t>
            </a:r>
            <a:br>
              <a:rPr lang="en-US" sz="2800" dirty="0"/>
            </a:br>
            <a:r>
              <a:rPr lang="en-US" sz="2800" dirty="0"/>
              <a:t>	- the etiologic agent of </a:t>
            </a:r>
            <a:r>
              <a:rPr lang="en-US" sz="2800" dirty="0">
                <a:solidFill>
                  <a:srgbClr val="FF0000"/>
                </a:solidFill>
              </a:rPr>
              <a:t>LYME DISEASE</a:t>
            </a:r>
            <a:br>
              <a:rPr lang="en-US" sz="2800" dirty="0"/>
            </a:br>
            <a:r>
              <a:rPr lang="en-US" sz="2800" dirty="0"/>
              <a:t>	- transmission occurs through the bite of a deer 		tick</a:t>
            </a:r>
            <a:br>
              <a:rPr lang="en-US" sz="2800" dirty="0"/>
            </a:br>
            <a:r>
              <a:rPr lang="en-US" sz="2800" dirty="0"/>
              <a:t>	- a classic bull’s eye rash may be seen after being 		bitten by a tick</a:t>
            </a:r>
            <a:br>
              <a:rPr lang="en-US" sz="2800" dirty="0"/>
            </a:br>
            <a:r>
              <a:rPr lang="en-US" sz="2800" dirty="0"/>
              <a:t>	- get prompt antibiotic treatment!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pic>
        <p:nvPicPr>
          <p:cNvPr id="8" name="Content Placeholder 7" descr="lyme_map.gif"/>
          <p:cNvPicPr>
            <a:picLocks noGrp="1" noChangeAspect="1"/>
          </p:cNvPicPr>
          <p:nvPr>
            <p:ph idx="1"/>
          </p:nvPr>
        </p:nvPicPr>
        <p:blipFill>
          <a:blip r:embed="rId2" cstate="print"/>
          <a:stretch>
            <a:fillRect/>
          </a:stretch>
        </p:blipFill>
        <p:spPr>
          <a:xfrm>
            <a:off x="1295400" y="304800"/>
            <a:ext cx="6705600" cy="5715000"/>
          </a:xfr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sz="2400" dirty="0"/>
              <a:t>Know how to remove a tick.</a:t>
            </a:r>
          </a:p>
        </p:txBody>
      </p:sp>
      <p:sp>
        <p:nvSpPr>
          <p:cNvPr id="12" name="Text Placeholder 11"/>
          <p:cNvSpPr>
            <a:spLocks noGrp="1"/>
          </p:cNvSpPr>
          <p:nvPr>
            <p:ph type="body" idx="1"/>
          </p:nvPr>
        </p:nvSpPr>
        <p:spPr/>
        <p:txBody>
          <a:bodyPr/>
          <a:lstStyle/>
          <a:p>
            <a:endParaRPr lang="en-US"/>
          </a:p>
        </p:txBody>
      </p:sp>
      <p:pic>
        <p:nvPicPr>
          <p:cNvPr id="9" name="Content Placeholder 8" descr="lyme_disease_alert.gif"/>
          <p:cNvPicPr>
            <a:picLocks noGrp="1" noChangeAspect="1"/>
          </p:cNvPicPr>
          <p:nvPr>
            <p:ph sz="half" idx="2"/>
          </p:nvPr>
        </p:nvPicPr>
        <p:blipFill>
          <a:blip r:embed="rId2" cstate="print"/>
          <a:stretch>
            <a:fillRect/>
          </a:stretch>
        </p:blipFill>
        <p:spPr>
          <a:xfrm>
            <a:off x="381000" y="1219200"/>
            <a:ext cx="4800600" cy="5039588"/>
          </a:xfrm>
        </p:spPr>
      </p:pic>
      <p:sp>
        <p:nvSpPr>
          <p:cNvPr id="13" name="Text Placeholder 12"/>
          <p:cNvSpPr>
            <a:spLocks noGrp="1"/>
          </p:cNvSpPr>
          <p:nvPr>
            <p:ph type="body" sz="quarter" idx="3"/>
          </p:nvPr>
        </p:nvSpPr>
        <p:spPr/>
        <p:txBody>
          <a:bodyPr/>
          <a:lstStyle/>
          <a:p>
            <a:endParaRPr lang="en-US"/>
          </a:p>
        </p:txBody>
      </p:sp>
      <p:pic>
        <p:nvPicPr>
          <p:cNvPr id="10" name="Content Placeholder 9" descr="lyme-disease2ticks.jpg"/>
          <p:cNvPicPr>
            <a:picLocks noGrp="1" noChangeAspect="1"/>
          </p:cNvPicPr>
          <p:nvPr>
            <p:ph sz="quarter" idx="4"/>
          </p:nvPr>
        </p:nvPicPr>
        <p:blipFill>
          <a:blip r:embed="rId3" cstate="print"/>
          <a:stretch>
            <a:fillRect/>
          </a:stretch>
        </p:blipFill>
        <p:spPr>
          <a:xfrm>
            <a:off x="5257800" y="2133600"/>
            <a:ext cx="3305175" cy="2524125"/>
          </a:xfr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l"/>
            <a:r>
              <a:rPr lang="en-US" sz="2800" dirty="0"/>
              <a:t>Bull’s eye rash from Lyme disease</a:t>
            </a:r>
          </a:p>
        </p:txBody>
      </p:sp>
      <p:pic>
        <p:nvPicPr>
          <p:cNvPr id="7" name="Content Placeholder 6" descr="lyme-disease bulls eye.jpg"/>
          <p:cNvPicPr>
            <a:picLocks noGrp="1" noChangeAspect="1"/>
          </p:cNvPicPr>
          <p:nvPr>
            <p:ph idx="1"/>
          </p:nvPr>
        </p:nvPicPr>
        <p:blipFill>
          <a:blip r:embed="rId2" cstate="print"/>
          <a:stretch>
            <a:fillRect/>
          </a:stretch>
        </p:blipFill>
        <p:spPr>
          <a:xfrm>
            <a:off x="2819400" y="1676400"/>
            <a:ext cx="3962400" cy="3886200"/>
          </a:xfr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68962"/>
          </a:xfrm>
        </p:spPr>
        <p:txBody>
          <a:bodyPr>
            <a:normAutofit/>
          </a:bodyPr>
          <a:lstStyle/>
          <a:p>
            <a:pPr algn="l"/>
            <a:r>
              <a:rPr lang="en-US" sz="2800" dirty="0"/>
              <a:t>c) </a:t>
            </a:r>
            <a:r>
              <a:rPr lang="en-US" sz="2800" i="1" dirty="0" err="1"/>
              <a:t>Rickettsia</a:t>
            </a:r>
            <a:r>
              <a:rPr lang="en-US" sz="2800" i="1" dirty="0"/>
              <a:t> </a:t>
            </a:r>
            <a:r>
              <a:rPr lang="en-US" sz="2800" i="1" dirty="0" err="1"/>
              <a:t>rickettsii</a:t>
            </a:r>
            <a:br>
              <a:rPr lang="en-US" sz="2800" dirty="0"/>
            </a:br>
            <a:r>
              <a:rPr lang="en-US" sz="2800" dirty="0"/>
              <a:t>	- etiologic agent of </a:t>
            </a:r>
            <a:r>
              <a:rPr lang="en-US" sz="2800" dirty="0">
                <a:solidFill>
                  <a:srgbClr val="FF0000"/>
                </a:solidFill>
              </a:rPr>
              <a:t>Rocky Mountain Spotted</a:t>
            </a:r>
            <a:br>
              <a:rPr lang="en-US" sz="2800" dirty="0">
                <a:solidFill>
                  <a:srgbClr val="FF0000"/>
                </a:solidFill>
              </a:rPr>
            </a:br>
            <a:r>
              <a:rPr lang="en-US" sz="2800" dirty="0">
                <a:solidFill>
                  <a:srgbClr val="FF0000"/>
                </a:solidFill>
              </a:rPr>
              <a:t>		Fever (RMSF)</a:t>
            </a:r>
            <a:br>
              <a:rPr lang="en-US" sz="2800" dirty="0">
                <a:solidFill>
                  <a:srgbClr val="FF0000"/>
                </a:solidFill>
              </a:rPr>
            </a:br>
            <a:r>
              <a:rPr lang="en-US" sz="2800" dirty="0">
                <a:solidFill>
                  <a:srgbClr val="FF0000"/>
                </a:solidFill>
              </a:rPr>
              <a:t>	</a:t>
            </a:r>
            <a:r>
              <a:rPr lang="en-US" sz="2800" dirty="0"/>
              <a:t>- vector is the tick</a:t>
            </a:r>
            <a:br>
              <a:rPr lang="en-US" sz="2800" dirty="0"/>
            </a:br>
            <a:r>
              <a:rPr lang="en-US" sz="2800" dirty="0"/>
              <a:t>	- small animals act as reservoirs</a:t>
            </a:r>
            <a:br>
              <a:rPr lang="en-US" sz="2800" dirty="0"/>
            </a:br>
            <a:r>
              <a:rPr lang="en-US" sz="2800" dirty="0"/>
              <a:t>	- most cases occur in the eastern and 				southeastern U.S.</a:t>
            </a:r>
            <a:br>
              <a:rPr lang="en-US" sz="2800" dirty="0"/>
            </a:br>
            <a:r>
              <a:rPr lang="en-US" sz="2800" dirty="0"/>
              <a:t>	- sudden headaches, fever, rash when in contact 		with ticks and dogs; may lead to death 		when untreated</a:t>
            </a:r>
            <a:endParaRPr lang="en-US" sz="2800" dirty="0">
              <a:solidFill>
                <a:srgbClr val="FF0000"/>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Text Placeholder 3"/>
          <p:cNvSpPr>
            <a:spLocks noGrp="1"/>
          </p:cNvSpPr>
          <p:nvPr>
            <p:ph type="body" idx="1"/>
          </p:nvPr>
        </p:nvSpPr>
        <p:spPr/>
        <p:txBody>
          <a:bodyPr/>
          <a:lstStyle/>
          <a:p>
            <a:r>
              <a:rPr lang="en-US" dirty="0"/>
              <a:t>American dog tick</a:t>
            </a:r>
          </a:p>
        </p:txBody>
      </p:sp>
      <p:pic>
        <p:nvPicPr>
          <p:cNvPr id="8" name="Content Placeholder 7" descr="american_dog_tick_male.jpg"/>
          <p:cNvPicPr>
            <a:picLocks noGrp="1" noChangeAspect="1"/>
          </p:cNvPicPr>
          <p:nvPr>
            <p:ph sz="half" idx="2"/>
          </p:nvPr>
        </p:nvPicPr>
        <p:blipFill>
          <a:blip r:embed="rId2" cstate="print"/>
          <a:stretch>
            <a:fillRect/>
          </a:stretch>
        </p:blipFill>
        <p:spPr>
          <a:xfrm>
            <a:off x="457200" y="2209801"/>
            <a:ext cx="4040188" cy="3395186"/>
          </a:xfrm>
        </p:spPr>
      </p:pic>
      <p:sp>
        <p:nvSpPr>
          <p:cNvPr id="6" name="Text Placeholder 5"/>
          <p:cNvSpPr>
            <a:spLocks noGrp="1"/>
          </p:cNvSpPr>
          <p:nvPr>
            <p:ph type="body" sz="quarter" idx="3"/>
          </p:nvPr>
        </p:nvSpPr>
        <p:spPr>
          <a:xfrm>
            <a:off x="4648200" y="1524000"/>
            <a:ext cx="4041775" cy="639762"/>
          </a:xfrm>
        </p:spPr>
        <p:txBody>
          <a:bodyPr>
            <a:normAutofit fontScale="92500"/>
          </a:bodyPr>
          <a:lstStyle/>
          <a:p>
            <a:r>
              <a:rPr lang="en-US" dirty="0"/>
              <a:t>Skin rash associated with RMSF</a:t>
            </a:r>
          </a:p>
        </p:txBody>
      </p:sp>
      <p:pic>
        <p:nvPicPr>
          <p:cNvPr id="9" name="Content Placeholder 8" descr="1089231410526_rockymountainrash.jpg"/>
          <p:cNvPicPr>
            <a:picLocks noGrp="1" noChangeAspect="1"/>
          </p:cNvPicPr>
          <p:nvPr>
            <p:ph sz="quarter" idx="4"/>
          </p:nvPr>
        </p:nvPicPr>
        <p:blipFill>
          <a:blip r:embed="rId3" cstate="print"/>
          <a:stretch>
            <a:fillRect/>
          </a:stretch>
        </p:blipFill>
        <p:spPr>
          <a:xfrm>
            <a:off x="4724400" y="2209800"/>
            <a:ext cx="3810000" cy="3337719"/>
          </a:xfr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9" name="Content Placeholder 8" descr="rmsf map.gif"/>
          <p:cNvPicPr>
            <a:picLocks noGrp="1" noChangeAspect="1"/>
          </p:cNvPicPr>
          <p:nvPr>
            <p:ph idx="1"/>
          </p:nvPr>
        </p:nvPicPr>
        <p:blipFill>
          <a:blip r:embed="rId2" cstate="print"/>
          <a:stretch>
            <a:fillRect/>
          </a:stretch>
        </p:blipFill>
        <p:spPr>
          <a:xfrm>
            <a:off x="685800" y="457200"/>
            <a:ext cx="7772400" cy="5867400"/>
          </a:xfr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745162"/>
          </a:xfrm>
        </p:spPr>
        <p:txBody>
          <a:bodyPr>
            <a:normAutofit/>
          </a:bodyPr>
          <a:lstStyle/>
          <a:p>
            <a:pPr algn="l"/>
            <a:r>
              <a:rPr lang="en-US" sz="2800" dirty="0"/>
              <a:t>d) </a:t>
            </a:r>
            <a:r>
              <a:rPr lang="en-US" sz="2800" i="1" dirty="0" err="1"/>
              <a:t>Rickettsia</a:t>
            </a:r>
            <a:r>
              <a:rPr lang="en-US" sz="2800" i="1" dirty="0"/>
              <a:t> </a:t>
            </a:r>
            <a:r>
              <a:rPr lang="en-US" sz="2800" i="1" dirty="0" err="1"/>
              <a:t>prowazekii</a:t>
            </a:r>
            <a:br>
              <a:rPr lang="en-US" sz="2800" dirty="0"/>
            </a:br>
            <a:r>
              <a:rPr lang="en-US" sz="2800" dirty="0"/>
              <a:t>	- etiologic agent of epidemic </a:t>
            </a:r>
            <a:r>
              <a:rPr lang="en-US" sz="2800" dirty="0">
                <a:solidFill>
                  <a:srgbClr val="FF0000"/>
                </a:solidFill>
              </a:rPr>
              <a:t>TYPHUS</a:t>
            </a:r>
            <a:br>
              <a:rPr lang="en-US" sz="2800" dirty="0"/>
            </a:br>
            <a:r>
              <a:rPr lang="en-US" sz="2800" dirty="0"/>
              <a:t>	- the vector is the human body louse</a:t>
            </a:r>
            <a:br>
              <a:rPr lang="en-US" sz="2800" dirty="0"/>
            </a:br>
            <a:r>
              <a:rPr lang="en-US" sz="2800" dirty="0"/>
              <a:t>	- high fever, frontal headache, muscle pain 			followed by a rash</a:t>
            </a:r>
            <a:br>
              <a:rPr lang="en-US" sz="2800" dirty="0"/>
            </a:br>
            <a:r>
              <a:rPr lang="en-US" sz="2800" dirty="0"/>
              <a:t>	- common during wars and in areas where 			poverty and famine exist</a:t>
            </a:r>
            <a:br>
              <a:rPr lang="en-US" sz="2800" dirty="0"/>
            </a:br>
            <a:r>
              <a:rPr lang="en-US" sz="2800"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2800" i="1" dirty="0" err="1"/>
              <a:t>Trichomonas</a:t>
            </a:r>
            <a:r>
              <a:rPr lang="en-US" sz="2800" i="1" dirty="0"/>
              <a:t> </a:t>
            </a:r>
            <a:r>
              <a:rPr lang="en-US" sz="2800" i="1" dirty="0" err="1"/>
              <a:t>vaginalis</a:t>
            </a:r>
            <a:endParaRPr lang="en-US" sz="2800" i="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1219200"/>
            <a:ext cx="4572000" cy="5181600"/>
          </a:xfr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Text Placeholder 3"/>
          <p:cNvSpPr>
            <a:spLocks noGrp="1"/>
          </p:cNvSpPr>
          <p:nvPr>
            <p:ph type="body" idx="1"/>
          </p:nvPr>
        </p:nvSpPr>
        <p:spPr/>
        <p:txBody>
          <a:bodyPr/>
          <a:lstStyle/>
          <a:p>
            <a:r>
              <a:rPr lang="en-US" dirty="0"/>
              <a:t>Human body louse</a:t>
            </a:r>
          </a:p>
        </p:txBody>
      </p:sp>
      <p:pic>
        <p:nvPicPr>
          <p:cNvPr id="8" name="Content Placeholder 7" descr="bodylicestages.jpg"/>
          <p:cNvPicPr>
            <a:picLocks noGrp="1" noChangeAspect="1"/>
          </p:cNvPicPr>
          <p:nvPr>
            <p:ph sz="half" idx="2"/>
          </p:nvPr>
        </p:nvPicPr>
        <p:blipFill>
          <a:blip r:embed="rId2" cstate="print"/>
          <a:stretch>
            <a:fillRect/>
          </a:stretch>
        </p:blipFill>
        <p:spPr>
          <a:xfrm>
            <a:off x="609600" y="2362200"/>
            <a:ext cx="3267410" cy="2703545"/>
          </a:xfrm>
        </p:spPr>
      </p:pic>
      <p:sp>
        <p:nvSpPr>
          <p:cNvPr id="6" name="Text Placeholder 5"/>
          <p:cNvSpPr>
            <a:spLocks noGrp="1"/>
          </p:cNvSpPr>
          <p:nvPr>
            <p:ph type="body" sz="quarter" idx="3"/>
          </p:nvPr>
        </p:nvSpPr>
        <p:spPr/>
        <p:txBody>
          <a:bodyPr/>
          <a:lstStyle/>
          <a:p>
            <a:r>
              <a:rPr lang="en-US" dirty="0"/>
              <a:t>Typhus rash</a:t>
            </a:r>
          </a:p>
        </p:txBody>
      </p:sp>
      <p:pic>
        <p:nvPicPr>
          <p:cNvPr id="9" name="Content Placeholder 8" descr="plasmodium_falciparum.jpg"/>
          <p:cNvPicPr>
            <a:picLocks noGrp="1" noChangeAspect="1"/>
          </p:cNvPicPr>
          <p:nvPr>
            <p:ph sz="quarter" idx="4"/>
          </p:nvPr>
        </p:nvPicPr>
        <p:blipFill>
          <a:blip r:embed="rId3" cstate="print"/>
          <a:stretch>
            <a:fillRect/>
          </a:stretch>
        </p:blipFill>
        <p:spPr>
          <a:xfrm>
            <a:off x="4800600" y="2362200"/>
            <a:ext cx="2796557" cy="3810000"/>
          </a:xfr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normAutofit fontScale="85000" lnSpcReduction="20000"/>
          </a:bodyPr>
          <a:lstStyle/>
          <a:p>
            <a:r>
              <a:rPr lang="en-US" dirty="0"/>
              <a:t>Typhus is common in conditions of overcrowding and poor </a:t>
            </a:r>
            <a:r>
              <a:rPr lang="en-US" dirty="0" err="1"/>
              <a:t>hygeine</a:t>
            </a:r>
            <a:endParaRPr lang="en-US" dirty="0"/>
          </a:p>
        </p:txBody>
      </p:sp>
      <p:pic>
        <p:nvPicPr>
          <p:cNvPr id="7" name="Content Placeholder 6" descr="birkenau09typhus.jpg"/>
          <p:cNvPicPr>
            <a:picLocks noGrp="1" noChangeAspect="1"/>
          </p:cNvPicPr>
          <p:nvPr>
            <p:ph sz="half" idx="2"/>
          </p:nvPr>
        </p:nvPicPr>
        <p:blipFill>
          <a:blip r:embed="rId2" cstate="print"/>
          <a:stretch>
            <a:fillRect/>
          </a:stretch>
        </p:blipFill>
        <p:spPr>
          <a:xfrm>
            <a:off x="457200" y="2209800"/>
            <a:ext cx="4040188" cy="4045911"/>
          </a:xfrm>
        </p:spPr>
      </p:pic>
      <p:sp>
        <p:nvSpPr>
          <p:cNvPr id="5" name="Text Placeholder 4"/>
          <p:cNvSpPr>
            <a:spLocks noGrp="1"/>
          </p:cNvSpPr>
          <p:nvPr>
            <p:ph type="body" sz="quarter" idx="3"/>
          </p:nvPr>
        </p:nvSpPr>
        <p:spPr/>
        <p:txBody>
          <a:bodyPr/>
          <a:lstStyle/>
          <a:p>
            <a:r>
              <a:rPr lang="en-US" dirty="0"/>
              <a:t>Fumigation for lice</a:t>
            </a:r>
          </a:p>
        </p:txBody>
      </p:sp>
      <p:pic>
        <p:nvPicPr>
          <p:cNvPr id="8" name="Content Placeholder 7" descr="us-army_germany_1944-46_p23ddt typhus.jpg"/>
          <p:cNvPicPr>
            <a:picLocks noGrp="1" noChangeAspect="1"/>
          </p:cNvPicPr>
          <p:nvPr>
            <p:ph sz="quarter" idx="4"/>
          </p:nvPr>
        </p:nvPicPr>
        <p:blipFill>
          <a:blip r:embed="rId3" cstate="print"/>
          <a:stretch>
            <a:fillRect/>
          </a:stretch>
        </p:blipFill>
        <p:spPr>
          <a:xfrm>
            <a:off x="4648200" y="2209800"/>
            <a:ext cx="4041775" cy="4025856"/>
          </a:xfr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685800"/>
            <a:ext cx="6858000" cy="5029200"/>
          </a:xfr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745162"/>
          </a:xfrm>
        </p:spPr>
        <p:txBody>
          <a:bodyPr>
            <a:normAutofit/>
          </a:bodyPr>
          <a:lstStyle/>
          <a:p>
            <a:pPr algn="l"/>
            <a:r>
              <a:rPr lang="en-US" sz="2800" dirty="0"/>
              <a:t>e) </a:t>
            </a:r>
            <a:r>
              <a:rPr lang="en-US" sz="2800" i="1" dirty="0" err="1"/>
              <a:t>Yersinia</a:t>
            </a:r>
            <a:r>
              <a:rPr lang="en-US" sz="2800" i="1" dirty="0"/>
              <a:t> </a:t>
            </a:r>
            <a:r>
              <a:rPr lang="en-US" sz="2800" i="1" dirty="0" err="1"/>
              <a:t>pestis</a:t>
            </a:r>
            <a:br>
              <a:rPr lang="en-US" sz="2800" dirty="0"/>
            </a:br>
            <a:r>
              <a:rPr lang="en-US" sz="2800" dirty="0"/>
              <a:t>	- etiologic agent of the </a:t>
            </a:r>
            <a:r>
              <a:rPr lang="en-US" sz="2800" dirty="0">
                <a:solidFill>
                  <a:srgbClr val="FF0000"/>
                </a:solidFill>
              </a:rPr>
              <a:t>PLAGUE</a:t>
            </a:r>
            <a:br>
              <a:rPr lang="en-US" sz="2800" dirty="0"/>
            </a:br>
            <a:r>
              <a:rPr lang="en-US" sz="2800" dirty="0"/>
              <a:t>	- vector is the rat flea</a:t>
            </a:r>
            <a:br>
              <a:rPr lang="en-US" sz="2800" dirty="0"/>
            </a:br>
            <a:r>
              <a:rPr lang="en-US" sz="2800" dirty="0"/>
              <a:t>	- the term “black” plague comes from the black 		spots patients exhibit on their skin that 		come from clogged and broken capillaries</a:t>
            </a:r>
            <a:br>
              <a:rPr lang="en-US" sz="2800" dirty="0"/>
            </a:br>
            <a:r>
              <a:rPr lang="en-US" sz="2800" dirty="0"/>
              <a:t>	- “black”, pneumonic and bubonic plague all 		comes from the same bacteria</a:t>
            </a:r>
            <a:br>
              <a:rPr lang="en-US" sz="2800" dirty="0"/>
            </a:br>
            <a:r>
              <a:rPr lang="en-US" sz="2800" dirty="0"/>
              <a:t>	- there is a vaccine with variable protection</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Text Placeholder 3"/>
          <p:cNvSpPr>
            <a:spLocks noGrp="1"/>
          </p:cNvSpPr>
          <p:nvPr>
            <p:ph type="body" idx="1"/>
          </p:nvPr>
        </p:nvSpPr>
        <p:spPr/>
        <p:txBody>
          <a:bodyPr/>
          <a:lstStyle/>
          <a:p>
            <a:endParaRPr lang="en-US"/>
          </a:p>
        </p:txBody>
      </p:sp>
      <p:pic>
        <p:nvPicPr>
          <p:cNvPr id="8" name="Content Placeholder 7" descr="plague_routes.jpg"/>
          <p:cNvPicPr>
            <a:picLocks noGrp="1" noChangeAspect="1"/>
          </p:cNvPicPr>
          <p:nvPr>
            <p:ph sz="half" idx="2"/>
          </p:nvPr>
        </p:nvPicPr>
        <p:blipFill>
          <a:blip r:embed="rId2" cstate="print"/>
          <a:stretch>
            <a:fillRect/>
          </a:stretch>
        </p:blipFill>
        <p:spPr>
          <a:xfrm>
            <a:off x="533400" y="990600"/>
            <a:ext cx="4572000" cy="5174851"/>
          </a:xfrm>
        </p:spPr>
      </p:pic>
      <p:sp>
        <p:nvSpPr>
          <p:cNvPr id="6" name="Text Placeholder 5"/>
          <p:cNvSpPr>
            <a:spLocks noGrp="1"/>
          </p:cNvSpPr>
          <p:nvPr>
            <p:ph type="body" sz="quarter" idx="3"/>
          </p:nvPr>
        </p:nvSpPr>
        <p:spPr/>
        <p:txBody>
          <a:bodyPr/>
          <a:lstStyle/>
          <a:p>
            <a:pPr algn="ctr"/>
            <a:r>
              <a:rPr lang="en-US" dirty="0"/>
              <a:t>The plague doctor</a:t>
            </a:r>
          </a:p>
        </p:txBody>
      </p:sp>
      <p:pic>
        <p:nvPicPr>
          <p:cNvPr id="9" name="Content Placeholder 8" descr="ll_plague.jpg"/>
          <p:cNvPicPr>
            <a:picLocks noGrp="1" noChangeAspect="1"/>
          </p:cNvPicPr>
          <p:nvPr>
            <p:ph sz="quarter" idx="4"/>
          </p:nvPr>
        </p:nvPicPr>
        <p:blipFill>
          <a:blip r:embed="rId3" cstate="print"/>
          <a:stretch>
            <a:fillRect/>
          </a:stretch>
        </p:blipFill>
        <p:spPr>
          <a:xfrm>
            <a:off x="5334000" y="2133600"/>
            <a:ext cx="2969197" cy="3951288"/>
          </a:xfr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5353" y="457200"/>
            <a:ext cx="7049494" cy="5639595"/>
          </a:xfr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lstStyle/>
          <a:p>
            <a:r>
              <a:rPr lang="en-US" dirty="0"/>
              <a:t>Bubonic plague</a:t>
            </a:r>
          </a:p>
        </p:txBody>
      </p:sp>
      <p:pic>
        <p:nvPicPr>
          <p:cNvPr id="9" name="Content Placeholder 8" descr="plasmodium_falciparum.jpg"/>
          <p:cNvPicPr>
            <a:picLocks noGrp="1" noChangeAspect="1"/>
          </p:cNvPicPr>
          <p:nvPr>
            <p:ph sz="half" idx="2"/>
          </p:nvPr>
        </p:nvPicPr>
        <p:blipFill>
          <a:blip r:embed="rId2" cstate="print"/>
          <a:stretch>
            <a:fillRect/>
          </a:stretch>
        </p:blipFill>
        <p:spPr>
          <a:xfrm>
            <a:off x="381000" y="2286000"/>
            <a:ext cx="4040188" cy="3733800"/>
          </a:xfrm>
        </p:spPr>
      </p:pic>
      <p:sp>
        <p:nvSpPr>
          <p:cNvPr id="7" name="Text Placeholder 6"/>
          <p:cNvSpPr>
            <a:spLocks noGrp="1"/>
          </p:cNvSpPr>
          <p:nvPr>
            <p:ph type="body" sz="quarter" idx="3"/>
          </p:nvPr>
        </p:nvSpPr>
        <p:spPr/>
        <p:txBody>
          <a:bodyPr/>
          <a:lstStyle/>
          <a:p>
            <a:r>
              <a:rPr lang="en-US" dirty="0"/>
              <a:t>“Black” plague</a:t>
            </a:r>
          </a:p>
        </p:txBody>
      </p:sp>
      <p:pic>
        <p:nvPicPr>
          <p:cNvPr id="10" name="Content Placeholder 9" descr="plague_symptoms.jpg"/>
          <p:cNvPicPr>
            <a:picLocks noGrp="1" noChangeAspect="1"/>
          </p:cNvPicPr>
          <p:nvPr>
            <p:ph sz="quarter" idx="4"/>
          </p:nvPr>
        </p:nvPicPr>
        <p:blipFill>
          <a:blip r:embed="rId3" cstate="print"/>
          <a:stretch>
            <a:fillRect/>
          </a:stretch>
        </p:blipFill>
        <p:spPr>
          <a:xfrm>
            <a:off x="4572000" y="2286000"/>
            <a:ext cx="4041774" cy="3674219"/>
          </a:xfr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pic>
        <p:nvPicPr>
          <p:cNvPr id="7" name="Content Placeholder 6" descr="Symptoms_of_pneumonic_plague.png"/>
          <p:cNvPicPr>
            <a:picLocks noGrp="1" noChangeAspect="1"/>
          </p:cNvPicPr>
          <p:nvPr>
            <p:ph idx="1"/>
          </p:nvPr>
        </p:nvPicPr>
        <p:blipFill>
          <a:blip r:embed="rId2" cstate="print"/>
          <a:stretch>
            <a:fillRect/>
          </a:stretch>
        </p:blipFill>
        <p:spPr>
          <a:xfrm>
            <a:off x="2209800" y="838200"/>
            <a:ext cx="4876799" cy="4987405"/>
          </a:xfr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745162"/>
          </a:xfrm>
        </p:spPr>
        <p:txBody>
          <a:bodyPr>
            <a:normAutofit/>
          </a:bodyPr>
          <a:lstStyle/>
          <a:p>
            <a:pPr algn="l"/>
            <a:r>
              <a:rPr lang="en-US" sz="2800" dirty="0"/>
              <a:t>f) Viral Encephalitis</a:t>
            </a:r>
            <a:br>
              <a:rPr lang="en-US" sz="2800" dirty="0"/>
            </a:br>
            <a:r>
              <a:rPr lang="en-US" sz="2800" dirty="0"/>
              <a:t>	- </a:t>
            </a:r>
            <a:r>
              <a:rPr lang="en-US" sz="2800" dirty="0">
                <a:solidFill>
                  <a:srgbClr val="FF0000"/>
                </a:solidFill>
              </a:rPr>
              <a:t>St Louis, Eastern Equine (EEE), Western Equine</a:t>
            </a:r>
            <a:br>
              <a:rPr lang="en-US" sz="2800" dirty="0">
                <a:solidFill>
                  <a:srgbClr val="FF0000"/>
                </a:solidFill>
              </a:rPr>
            </a:br>
            <a:r>
              <a:rPr lang="en-US" sz="2800" dirty="0">
                <a:solidFill>
                  <a:srgbClr val="FF0000"/>
                </a:solidFill>
              </a:rPr>
              <a:t>		(WEE), Venezuelan Equine (VEE) and</a:t>
            </a:r>
            <a:br>
              <a:rPr lang="en-US" sz="2800" dirty="0">
                <a:solidFill>
                  <a:srgbClr val="FF0000"/>
                </a:solidFill>
              </a:rPr>
            </a:br>
            <a:r>
              <a:rPr lang="en-US" sz="2800" dirty="0">
                <a:solidFill>
                  <a:srgbClr val="FF0000"/>
                </a:solidFill>
              </a:rPr>
              <a:t>		West Nile </a:t>
            </a:r>
            <a:r>
              <a:rPr lang="en-US" sz="2800" dirty="0"/>
              <a:t>occur in the U.S.</a:t>
            </a:r>
            <a:br>
              <a:rPr lang="en-US" sz="2800" dirty="0"/>
            </a:br>
            <a:r>
              <a:rPr lang="en-US" sz="2800" dirty="0"/>
              <a:t>	- vector is the mosquito</a:t>
            </a:r>
            <a:br>
              <a:rPr lang="en-US" sz="2800" dirty="0"/>
            </a:br>
            <a:r>
              <a:rPr lang="en-US" sz="2800" dirty="0"/>
              <a:t>	- St Louis is most common in the U.S.</a:t>
            </a:r>
            <a:br>
              <a:rPr lang="en-US" sz="2800" dirty="0"/>
            </a:br>
            <a:r>
              <a:rPr lang="en-US" sz="2800" dirty="0"/>
              <a:t>	- horses get viral encephalitis and have a vaccine</a:t>
            </a:r>
            <a:br>
              <a:rPr lang="en-US" sz="2800" dirty="0"/>
            </a:br>
            <a:r>
              <a:rPr lang="en-US" sz="2800" dirty="0"/>
              <a:t>	- “sentinel” test chickens and rabbits exist in 		cages throughout the state to detect 			outbreaks</a:t>
            </a:r>
            <a:br>
              <a:rPr lang="en-US" sz="2800" dirty="0"/>
            </a:br>
            <a:r>
              <a:rPr lang="en-US" sz="2800" dirty="0"/>
              <a:t>	- most people recover, the elderly and very 			young are most at risk</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Text Placeholder 3"/>
          <p:cNvSpPr>
            <a:spLocks noGrp="1"/>
          </p:cNvSpPr>
          <p:nvPr>
            <p:ph type="body" idx="1"/>
          </p:nvPr>
        </p:nvSpPr>
        <p:spPr/>
        <p:txBody>
          <a:bodyPr/>
          <a:lstStyle/>
          <a:p>
            <a:endParaRPr lang="en-US"/>
          </a:p>
        </p:txBody>
      </p:sp>
      <p:pic>
        <p:nvPicPr>
          <p:cNvPr id="8" name="Content Placeholder 7" descr="brain swelling.jpg"/>
          <p:cNvPicPr>
            <a:picLocks noGrp="1" noChangeAspect="1"/>
          </p:cNvPicPr>
          <p:nvPr>
            <p:ph sz="half" idx="2"/>
          </p:nvPr>
        </p:nvPicPr>
        <p:blipFill>
          <a:blip r:embed="rId2" cstate="print"/>
          <a:stretch>
            <a:fillRect/>
          </a:stretch>
        </p:blipFill>
        <p:spPr>
          <a:xfrm>
            <a:off x="619918" y="1524000"/>
            <a:ext cx="4561681" cy="3893344"/>
          </a:xfrm>
        </p:spPr>
      </p:pic>
      <p:sp>
        <p:nvSpPr>
          <p:cNvPr id="6" name="Text Placeholder 5"/>
          <p:cNvSpPr>
            <a:spLocks noGrp="1"/>
          </p:cNvSpPr>
          <p:nvPr>
            <p:ph type="body" sz="quarter" idx="3"/>
          </p:nvPr>
        </p:nvSpPr>
        <p:spPr/>
        <p:txBody>
          <a:bodyPr/>
          <a:lstStyle/>
          <a:p>
            <a:endParaRPr lang="en-US"/>
          </a:p>
        </p:txBody>
      </p:sp>
      <p:pic>
        <p:nvPicPr>
          <p:cNvPr id="9" name="Content Placeholder 8" descr="viral enceph mosuito.jpg"/>
          <p:cNvPicPr>
            <a:picLocks noGrp="1" noChangeAspect="1"/>
          </p:cNvPicPr>
          <p:nvPr>
            <p:ph sz="quarter" idx="4"/>
          </p:nvPr>
        </p:nvPicPr>
        <p:blipFill>
          <a:blip r:embed="rId3" cstate="print"/>
          <a:stretch>
            <a:fillRect/>
          </a:stretch>
        </p:blipFill>
        <p:spPr>
          <a:xfrm>
            <a:off x="5562600" y="1905000"/>
            <a:ext cx="2438400" cy="27432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eaver.gif"/>
          <p:cNvPicPr>
            <a:picLocks noGrp="1" noChangeAspect="1"/>
          </p:cNvPicPr>
          <p:nvPr>
            <p:ph idx="1"/>
          </p:nvPr>
        </p:nvPicPr>
        <p:blipFill>
          <a:blip r:embed="rId2" cstate="print"/>
          <a:stretch>
            <a:fillRect/>
          </a:stretch>
        </p:blipFill>
        <p:spPr>
          <a:xfrm>
            <a:off x="1371600" y="609600"/>
            <a:ext cx="6629400" cy="5791200"/>
          </a:xfr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9" name="Content Placeholder 8" descr="SLEnceph map.jpg"/>
          <p:cNvPicPr>
            <a:picLocks noGrp="1" noChangeAspect="1"/>
          </p:cNvPicPr>
          <p:nvPr>
            <p:ph idx="1"/>
          </p:nvPr>
        </p:nvPicPr>
        <p:blipFill>
          <a:blip r:embed="rId2" cstate="print"/>
          <a:stretch>
            <a:fillRect/>
          </a:stretch>
        </p:blipFill>
        <p:spPr>
          <a:xfrm>
            <a:off x="685800" y="533400"/>
            <a:ext cx="8001000" cy="5050631"/>
          </a:xfr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lstStyle/>
          <a:p>
            <a:endParaRPr lang="en-US"/>
          </a:p>
        </p:txBody>
      </p:sp>
      <p:pic>
        <p:nvPicPr>
          <p:cNvPr id="9" name="Content Placeholder 8" descr="mosquito prevention.jpg"/>
          <p:cNvPicPr>
            <a:picLocks noGrp="1" noChangeAspect="1"/>
          </p:cNvPicPr>
          <p:nvPr>
            <p:ph sz="half" idx="2"/>
          </p:nvPr>
        </p:nvPicPr>
        <p:blipFill>
          <a:blip r:embed="rId2" cstate="print"/>
          <a:stretch>
            <a:fillRect/>
          </a:stretch>
        </p:blipFill>
        <p:spPr>
          <a:xfrm>
            <a:off x="457200" y="914400"/>
            <a:ext cx="4038600" cy="4495800"/>
          </a:xfrm>
        </p:spPr>
      </p:pic>
      <p:sp>
        <p:nvSpPr>
          <p:cNvPr id="7" name="Text Placeholder 6"/>
          <p:cNvSpPr>
            <a:spLocks noGrp="1"/>
          </p:cNvSpPr>
          <p:nvPr>
            <p:ph type="body" sz="quarter" idx="3"/>
          </p:nvPr>
        </p:nvSpPr>
        <p:spPr/>
        <p:txBody>
          <a:bodyPr/>
          <a:lstStyle/>
          <a:p>
            <a:endParaRPr lang="en-US"/>
          </a:p>
        </p:txBody>
      </p:sp>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800600" y="1447800"/>
            <a:ext cx="3886200" cy="3581400"/>
          </a:xfr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229600" cy="5821362"/>
          </a:xfrm>
        </p:spPr>
        <p:txBody>
          <a:bodyPr>
            <a:normAutofit/>
          </a:bodyPr>
          <a:lstStyle/>
          <a:p>
            <a:pPr algn="l"/>
            <a:r>
              <a:rPr lang="en-US" sz="2800" dirty="0"/>
              <a:t>g) Other ARBOVIRUSES</a:t>
            </a:r>
            <a:br>
              <a:rPr lang="en-US" sz="2800" dirty="0"/>
            </a:br>
            <a:r>
              <a:rPr lang="en-US" sz="2800" dirty="0"/>
              <a:t>	- </a:t>
            </a:r>
            <a:r>
              <a:rPr lang="en-US" sz="2800" dirty="0">
                <a:solidFill>
                  <a:srgbClr val="FF0000"/>
                </a:solidFill>
              </a:rPr>
              <a:t>YELLOW FEVER </a:t>
            </a:r>
            <a:r>
              <a:rPr lang="en-US" sz="2800" dirty="0"/>
              <a:t>is spread by </a:t>
            </a:r>
            <a:r>
              <a:rPr lang="en-US" sz="2800" i="1" dirty="0" err="1"/>
              <a:t>Aedes</a:t>
            </a:r>
            <a:r>
              <a:rPr lang="en-US" sz="2800" i="1" dirty="0"/>
              <a:t> </a:t>
            </a:r>
            <a:r>
              <a:rPr lang="en-US" sz="2800" i="1" dirty="0" err="1"/>
              <a:t>aegyptii</a:t>
            </a:r>
            <a:r>
              <a:rPr lang="en-US" sz="2800" i="1" dirty="0"/>
              <a:t> </a:t>
            </a:r>
            <a:r>
              <a:rPr lang="en-US" sz="2800" dirty="0"/>
              <a:t>		mosquito vectors and other mosquitoes</a:t>
            </a:r>
            <a:br>
              <a:rPr lang="en-US" sz="2800" dirty="0"/>
            </a:br>
            <a:r>
              <a:rPr lang="en-US" sz="2800" dirty="0"/>
              <a:t>		- there is a yellow fever vaccine often 				required for travelers from yellow 			fever infected countries</a:t>
            </a:r>
            <a:br>
              <a:rPr lang="en-US" sz="2800" dirty="0"/>
            </a:br>
            <a:br>
              <a:rPr lang="en-US" sz="2800" dirty="0"/>
            </a:br>
            <a:r>
              <a:rPr lang="en-US" sz="2800" dirty="0"/>
              <a:t>	- </a:t>
            </a:r>
            <a:r>
              <a:rPr lang="en-US" sz="2800" dirty="0">
                <a:solidFill>
                  <a:srgbClr val="FF0000"/>
                </a:solidFill>
              </a:rPr>
              <a:t>DENGUE FEVER </a:t>
            </a:r>
            <a:r>
              <a:rPr lang="en-US" sz="2800" dirty="0"/>
              <a:t>is also caused by </a:t>
            </a:r>
            <a:r>
              <a:rPr lang="en-US" sz="2800" i="1" dirty="0" err="1"/>
              <a:t>Aedes</a:t>
            </a:r>
            <a:r>
              <a:rPr lang="en-US" sz="2800" i="1" dirty="0"/>
              <a:t> </a:t>
            </a:r>
            <a:r>
              <a:rPr lang="en-US" sz="2800" i="1" dirty="0" err="1"/>
              <a:t>aegyptii</a:t>
            </a:r>
            <a:r>
              <a:rPr lang="en-US" sz="2800" dirty="0"/>
              <a:t> 		mosquito vectors</a:t>
            </a:r>
            <a:br>
              <a:rPr lang="en-US" sz="2800" dirty="0"/>
            </a:br>
            <a:r>
              <a:rPr lang="en-US" sz="2800" dirty="0"/>
              <a:t>		- there is no vaccine currently</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2800" dirty="0"/>
              <a:t>Yellow Fever</a:t>
            </a:r>
          </a:p>
        </p:txBody>
      </p:sp>
      <p:sp>
        <p:nvSpPr>
          <p:cNvPr id="4" name="Text Placeholder 3"/>
          <p:cNvSpPr>
            <a:spLocks noGrp="1"/>
          </p:cNvSpPr>
          <p:nvPr>
            <p:ph type="body" idx="1"/>
          </p:nvPr>
        </p:nvSpPr>
        <p:spPr/>
        <p:txBody>
          <a:bodyPr/>
          <a:lstStyle/>
          <a:p>
            <a:endParaRPr lang="en-US"/>
          </a:p>
        </p:txBody>
      </p:sp>
      <p:pic>
        <p:nvPicPr>
          <p:cNvPr id="8" name="Content Placeholder 7" descr="mosquito! yellow fever.jpg"/>
          <p:cNvPicPr>
            <a:picLocks noGrp="1" noChangeAspect="1"/>
          </p:cNvPicPr>
          <p:nvPr>
            <p:ph sz="half" idx="2"/>
          </p:nvPr>
        </p:nvPicPr>
        <p:blipFill>
          <a:blip r:embed="rId2" cstate="print"/>
          <a:stretch>
            <a:fillRect/>
          </a:stretch>
        </p:blipFill>
        <p:spPr>
          <a:xfrm>
            <a:off x="457200" y="1600200"/>
            <a:ext cx="4191000" cy="3792141"/>
          </a:xfrm>
        </p:spPr>
      </p:pic>
      <p:sp>
        <p:nvSpPr>
          <p:cNvPr id="6" name="Text Placeholder 5"/>
          <p:cNvSpPr>
            <a:spLocks noGrp="1"/>
          </p:cNvSpPr>
          <p:nvPr>
            <p:ph type="body" sz="quarter" idx="3"/>
          </p:nvPr>
        </p:nvSpPr>
        <p:spPr/>
        <p:txBody>
          <a:bodyPr/>
          <a:lstStyle/>
          <a:p>
            <a:endParaRPr lang="en-US"/>
          </a:p>
        </p:txBody>
      </p:sp>
      <p:pic>
        <p:nvPicPr>
          <p:cNvPr id="9" name="Content Placeholder 8" descr="yellow fever vaccine.jpg"/>
          <p:cNvPicPr>
            <a:picLocks noGrp="1" noChangeAspect="1"/>
          </p:cNvPicPr>
          <p:nvPr>
            <p:ph sz="quarter" idx="4"/>
          </p:nvPr>
        </p:nvPicPr>
        <p:blipFill>
          <a:blip r:embed="rId3" cstate="print"/>
          <a:stretch>
            <a:fillRect/>
          </a:stretch>
        </p:blipFill>
        <p:spPr>
          <a:xfrm>
            <a:off x="4645025" y="1600200"/>
            <a:ext cx="4041775" cy="3762851"/>
          </a:xfr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a:t>Dengue Fever</a:t>
            </a:r>
          </a:p>
        </p:txBody>
      </p:sp>
      <p:sp>
        <p:nvSpPr>
          <p:cNvPr id="4" name="Text Placeholder 3"/>
          <p:cNvSpPr>
            <a:spLocks noGrp="1"/>
          </p:cNvSpPr>
          <p:nvPr>
            <p:ph type="body" idx="1"/>
          </p:nvPr>
        </p:nvSpPr>
        <p:spPr/>
        <p:txBody>
          <a:bodyPr/>
          <a:lstStyle/>
          <a:p>
            <a:endParaRPr lang="en-US"/>
          </a:p>
        </p:txBody>
      </p:sp>
      <p:sp>
        <p:nvSpPr>
          <p:cNvPr id="6" name="Text Placeholder 5"/>
          <p:cNvSpPr>
            <a:spLocks noGrp="1"/>
          </p:cNvSpPr>
          <p:nvPr>
            <p:ph type="body" sz="quarter" idx="3"/>
          </p:nvPr>
        </p:nvSpPr>
        <p:spPr/>
        <p:txBody>
          <a:bodyPr/>
          <a:lstStyle/>
          <a:p>
            <a:endParaRPr lang="en-US"/>
          </a:p>
        </p:txBody>
      </p:sp>
      <p:pic>
        <p:nvPicPr>
          <p:cNvPr id="9" name="Content Placeholder 8" descr="dengue fever signs.jpg"/>
          <p:cNvPicPr>
            <a:picLocks noGrp="1" noChangeAspect="1"/>
          </p:cNvPicPr>
          <p:nvPr>
            <p:ph sz="quarter" idx="4"/>
          </p:nvPr>
        </p:nvPicPr>
        <p:blipFill>
          <a:blip r:embed="rId2" cstate="print"/>
          <a:stretch>
            <a:fillRect/>
          </a:stretch>
        </p:blipFill>
        <p:spPr>
          <a:xfrm>
            <a:off x="3581400" y="2209800"/>
            <a:ext cx="1752600" cy="2133600"/>
          </a:xfrm>
        </p:spPr>
      </p:pic>
      <p:pic>
        <p:nvPicPr>
          <p:cNvPr id="8" name="Content Placeholder 7" descr="dengue mosquito.jpg"/>
          <p:cNvPicPr>
            <a:picLocks noGrp="1" noChangeAspect="1"/>
          </p:cNvPicPr>
          <p:nvPr>
            <p:ph sz="half" idx="2"/>
          </p:nvPr>
        </p:nvPicPr>
        <p:blipFill>
          <a:blip r:embed="rId3" cstate="print"/>
          <a:stretch>
            <a:fillRect/>
          </a:stretch>
        </p:blipFill>
        <p:spPr>
          <a:xfrm>
            <a:off x="2438400" y="1524000"/>
            <a:ext cx="4040188" cy="3762707"/>
          </a:xfr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9" name="Content Placeholder 8" descr="map_dengue.jpg"/>
          <p:cNvPicPr>
            <a:picLocks noGrp="1" noChangeAspect="1"/>
          </p:cNvPicPr>
          <p:nvPr>
            <p:ph idx="1"/>
          </p:nvPr>
        </p:nvPicPr>
        <p:blipFill>
          <a:blip r:embed="rId2" cstate="print"/>
          <a:stretch>
            <a:fillRect/>
          </a:stretch>
        </p:blipFill>
        <p:spPr>
          <a:xfrm>
            <a:off x="1295400" y="609600"/>
            <a:ext cx="6629399" cy="5516563"/>
          </a:xfr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516562"/>
          </a:xfrm>
        </p:spPr>
        <p:txBody>
          <a:bodyPr>
            <a:normAutofit/>
          </a:bodyPr>
          <a:lstStyle/>
          <a:p>
            <a:pPr algn="l"/>
            <a:r>
              <a:rPr lang="en-US" sz="2800" dirty="0"/>
              <a:t>h) </a:t>
            </a:r>
            <a:r>
              <a:rPr lang="en-US" sz="2800" i="1" dirty="0" err="1"/>
              <a:t>Trypanosoma</a:t>
            </a:r>
            <a:r>
              <a:rPr lang="en-US" sz="2800" i="1" dirty="0"/>
              <a:t> </a:t>
            </a:r>
            <a:r>
              <a:rPr lang="en-US" sz="2800" i="1" dirty="0" err="1"/>
              <a:t>cruzi</a:t>
            </a:r>
            <a:br>
              <a:rPr lang="en-US" sz="2800" dirty="0"/>
            </a:br>
            <a:r>
              <a:rPr lang="en-US" sz="2800" dirty="0"/>
              <a:t>	- etiologic agent of </a:t>
            </a:r>
            <a:r>
              <a:rPr lang="en-US" sz="2800" dirty="0">
                <a:solidFill>
                  <a:srgbClr val="FF0000"/>
                </a:solidFill>
              </a:rPr>
              <a:t>CHAGA’S DISEASE</a:t>
            </a:r>
            <a:br>
              <a:rPr lang="en-US" sz="2800" dirty="0"/>
            </a:br>
            <a:r>
              <a:rPr lang="en-US" sz="2800" dirty="0"/>
              <a:t>	- vector is the </a:t>
            </a:r>
            <a:r>
              <a:rPr lang="en-US" sz="2800" dirty="0" err="1"/>
              <a:t>reduviid</a:t>
            </a:r>
            <a:r>
              <a:rPr lang="en-US" sz="2800" dirty="0"/>
              <a:t> bug (“kissing bug”)</a:t>
            </a:r>
            <a:br>
              <a:rPr lang="en-US" sz="2800" dirty="0"/>
            </a:br>
            <a:r>
              <a:rPr lang="en-US" sz="2800" dirty="0"/>
              <a:t>	- found in central and south America</a:t>
            </a:r>
            <a:br>
              <a:rPr lang="en-US" sz="2800" dirty="0"/>
            </a:br>
            <a:r>
              <a:rPr lang="en-US" sz="2800" dirty="0"/>
              <a:t>	- this protozoan affects the circulatory system</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Text Placeholder 3"/>
          <p:cNvSpPr>
            <a:spLocks noGrp="1"/>
          </p:cNvSpPr>
          <p:nvPr>
            <p:ph type="body" idx="1"/>
          </p:nvPr>
        </p:nvSpPr>
        <p:spPr/>
        <p:txBody>
          <a:bodyPr/>
          <a:lstStyle/>
          <a:p>
            <a:endParaRPr lang="en-US"/>
          </a:p>
        </p:txBody>
      </p:sp>
      <p:pic>
        <p:nvPicPr>
          <p:cNvPr id="8" name="Content Placeholder 7" descr="chagas bug.gif"/>
          <p:cNvPicPr>
            <a:picLocks noGrp="1" noChangeAspect="1"/>
          </p:cNvPicPr>
          <p:nvPr>
            <p:ph sz="half" idx="2"/>
          </p:nvPr>
        </p:nvPicPr>
        <p:blipFill>
          <a:blip r:embed="rId2" cstate="print"/>
          <a:stretch>
            <a:fillRect/>
          </a:stretch>
        </p:blipFill>
        <p:spPr>
          <a:xfrm>
            <a:off x="609600" y="1524000"/>
            <a:ext cx="3733800" cy="3581400"/>
          </a:xfrm>
        </p:spPr>
      </p:pic>
      <p:sp>
        <p:nvSpPr>
          <p:cNvPr id="6" name="Text Placeholder 5"/>
          <p:cNvSpPr>
            <a:spLocks noGrp="1"/>
          </p:cNvSpPr>
          <p:nvPr>
            <p:ph type="body" sz="quarter" idx="3"/>
          </p:nvPr>
        </p:nvSpPr>
        <p:spPr/>
        <p:txBody>
          <a:bodyPr/>
          <a:lstStyle/>
          <a:p>
            <a:endParaRPr lang="en-US"/>
          </a:p>
        </p:txBody>
      </p:sp>
      <p:pic>
        <p:nvPicPr>
          <p:cNvPr id="9" name="Content Placeholder 8" descr="chaga trypanosome.jpg"/>
          <p:cNvPicPr>
            <a:picLocks noGrp="1" noChangeAspect="1"/>
          </p:cNvPicPr>
          <p:nvPr>
            <p:ph sz="quarter" idx="4"/>
          </p:nvPr>
        </p:nvPicPr>
        <p:blipFill>
          <a:blip r:embed="rId3" cstate="print"/>
          <a:stretch>
            <a:fillRect/>
          </a:stretch>
        </p:blipFill>
        <p:spPr>
          <a:xfrm>
            <a:off x="4645025" y="1066800"/>
            <a:ext cx="4041775" cy="4443488"/>
          </a:xfr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lstStyle/>
          <a:p>
            <a:r>
              <a:rPr lang="en-US" dirty="0" err="1"/>
              <a:t>Romana’s</a:t>
            </a:r>
            <a:r>
              <a:rPr lang="en-US" dirty="0"/>
              <a:t> sign</a:t>
            </a:r>
          </a:p>
        </p:txBody>
      </p:sp>
      <p:pic>
        <p:nvPicPr>
          <p:cNvPr id="9" name="Content Placeholder 8" descr="chagas_world_map.jpg"/>
          <p:cNvPicPr>
            <a:picLocks noGrp="1" noChangeAspect="1"/>
          </p:cNvPicPr>
          <p:nvPr>
            <p:ph sz="half" idx="2"/>
          </p:nvPr>
        </p:nvPicPr>
        <p:blipFill>
          <a:blip r:embed="rId2" cstate="print"/>
          <a:stretch>
            <a:fillRect/>
          </a:stretch>
        </p:blipFill>
        <p:spPr>
          <a:xfrm>
            <a:off x="457200" y="2286000"/>
            <a:ext cx="3886200" cy="3429000"/>
          </a:xfrm>
        </p:spPr>
      </p:pic>
      <p:sp>
        <p:nvSpPr>
          <p:cNvPr id="7" name="Text Placeholder 6"/>
          <p:cNvSpPr>
            <a:spLocks noGrp="1"/>
          </p:cNvSpPr>
          <p:nvPr>
            <p:ph type="body" sz="quarter" idx="3"/>
          </p:nvPr>
        </p:nvSpPr>
        <p:spPr/>
        <p:txBody>
          <a:bodyPr/>
          <a:lstStyle/>
          <a:p>
            <a:r>
              <a:rPr lang="en-US" dirty="0"/>
              <a:t>Cardiovascular effects</a:t>
            </a:r>
          </a:p>
        </p:txBody>
      </p:sp>
      <p:pic>
        <p:nvPicPr>
          <p:cNvPr id="10" name="Content Placeholder 9" descr="chronic chaga heart.jpg"/>
          <p:cNvPicPr>
            <a:picLocks noGrp="1" noChangeAspect="1"/>
          </p:cNvPicPr>
          <p:nvPr>
            <p:ph sz="quarter" idx="4"/>
          </p:nvPr>
        </p:nvPicPr>
        <p:blipFill>
          <a:blip r:embed="rId3" cstate="print"/>
          <a:stretch>
            <a:fillRect/>
          </a:stretch>
        </p:blipFill>
        <p:spPr>
          <a:xfrm>
            <a:off x="4648200" y="2286000"/>
            <a:ext cx="4041775" cy="3464379"/>
          </a:xfr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5516562"/>
          </a:xfrm>
        </p:spPr>
        <p:txBody>
          <a:bodyPr>
            <a:normAutofit/>
          </a:bodyPr>
          <a:lstStyle/>
          <a:p>
            <a:pPr algn="l"/>
            <a:r>
              <a:rPr lang="en-US" sz="2800" dirty="0" err="1"/>
              <a:t>i</a:t>
            </a:r>
            <a:r>
              <a:rPr lang="en-US" sz="2800" dirty="0"/>
              <a:t>) </a:t>
            </a:r>
            <a:r>
              <a:rPr lang="en-US" sz="2800" i="1" dirty="0" err="1"/>
              <a:t>Trypanosoma</a:t>
            </a:r>
            <a:r>
              <a:rPr lang="en-US" sz="2800" i="1" dirty="0"/>
              <a:t> </a:t>
            </a:r>
            <a:r>
              <a:rPr lang="en-US" sz="2800" i="1" dirty="0" err="1"/>
              <a:t>brucei</a:t>
            </a:r>
            <a:br>
              <a:rPr lang="en-US" sz="2800" dirty="0"/>
            </a:br>
            <a:r>
              <a:rPr lang="en-US" sz="2800" dirty="0"/>
              <a:t>	- etiologic agent of </a:t>
            </a:r>
            <a:r>
              <a:rPr lang="en-US" sz="2800" dirty="0">
                <a:solidFill>
                  <a:srgbClr val="FF0000"/>
                </a:solidFill>
              </a:rPr>
              <a:t>African Sleeping Sickness</a:t>
            </a:r>
            <a:br>
              <a:rPr lang="en-US" sz="2800" dirty="0"/>
            </a:br>
            <a:r>
              <a:rPr lang="en-US" sz="2800" dirty="0"/>
              <a:t>	- vector is the tsetse fly</a:t>
            </a:r>
            <a:br>
              <a:rPr lang="en-US" sz="2800" dirty="0"/>
            </a:br>
            <a:r>
              <a:rPr lang="en-US" sz="2800" dirty="0"/>
              <a:t>	- prophylactic drugs are not of much use</a:t>
            </a:r>
            <a:br>
              <a:rPr lang="en-US" sz="2800" dirty="0"/>
            </a:br>
            <a:endParaRPr lang="en-US" sz="2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645</TotalTime>
  <Words>910</Words>
  <Application>Microsoft Office PowerPoint</Application>
  <PresentationFormat>On-screen Show (4:3)</PresentationFormat>
  <Paragraphs>141</Paragraphs>
  <Slides>151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151</vt:i4>
      </vt:variant>
    </vt:vector>
  </HeadingPairs>
  <TitlesOfParts>
    <vt:vector size="155" baseType="lpstr">
      <vt:lpstr>Arial</vt:lpstr>
      <vt:lpstr>Calibri</vt:lpstr>
      <vt:lpstr>Wingdings</vt:lpstr>
      <vt:lpstr>Office Theme</vt:lpstr>
      <vt:lpstr>THE KINGDOM PROTISTA </vt:lpstr>
      <vt:lpstr>A) SUBKINGDOM PROTOZOA   (first animals)   - EUKARYOTIC, UNICELLULAR, HETEROTROPHS  - PROTOZOA ARE CLASSIFIED BY THEIR METHOD   OF MOTILITY</vt:lpstr>
      <vt:lpstr>1. Phylum Sarcodina  - use pseudopods for motility  - Naegleria fowleri  - Entamoeba histolytica</vt:lpstr>
      <vt:lpstr>PowerPoint Presentation</vt:lpstr>
      <vt:lpstr>PowerPoint Presentation</vt:lpstr>
      <vt:lpstr>PowerPoint Presentation</vt:lpstr>
      <vt:lpstr>2. Phylum Mastigophora  - use flagella for motility  - Trichomonas vaginalis  - Giardia lamblia</vt:lpstr>
      <vt:lpstr>Trichomonas vaginalis</vt:lpstr>
      <vt:lpstr>PowerPoint Presentation</vt:lpstr>
      <vt:lpstr>Giardia lamblia</vt:lpstr>
      <vt:lpstr>3. Phylum Ciliophora  - use cilia for motility   - Paramecia  - Balantidium coli</vt:lpstr>
      <vt:lpstr>Balantidium coli</vt:lpstr>
      <vt:lpstr>PowerPoint Presentation</vt:lpstr>
      <vt:lpstr>4. Phylum Apicomplexa  - they have no independent means of motility  - the only class in the phylum is the class   Sporozoa (they are often called     sporozoans)  - Plasmodium spp.  - Toxoplasma gondii  - Cryptosporidium parvum</vt:lpstr>
      <vt:lpstr>Plasmodium spp. - trophozooites in RBC’s cause malaria</vt:lpstr>
      <vt:lpstr>Toxoplasma gondii</vt:lpstr>
      <vt:lpstr>Toxoplasma gondii</vt:lpstr>
      <vt:lpstr>Cryptosporidiosis – Cryptosporidium parvum</vt:lpstr>
      <vt:lpstr>PowerPoint Presentation</vt:lpstr>
      <vt:lpstr>B) SUBKINGDOM ALGAE  (first plants)   - EUKARYOTIC, UNICELLULAR (OR COLONIAL),   AUTOTROPHS  - ALGAE ARE CLASSIFIED BY THEIR PIGMENTS </vt:lpstr>
      <vt:lpstr>1. Green algae are theorized to be the ancestors of land  plants. 2. Red algae are the source of agar. 3. Brown algae include kelp and other large ocean  “seaweeds.” 4. Golden algae include diatoms, which produce  massive amounts of O₂ gas 5. Fire algae include dinoflagellates responsible for  producing “red tides,”  they can show  bioluminescence 6. Euglena can be autotrophs OR heterotrophs </vt:lpstr>
      <vt:lpstr>PowerPoint Presentation</vt:lpstr>
      <vt:lpstr>PowerPoint Presentation</vt:lpstr>
      <vt:lpstr>PowerPoint Presentation</vt:lpstr>
      <vt:lpstr>PowerPoint Presentation</vt:lpstr>
      <vt:lpstr>PowerPoint Presentation</vt:lpstr>
      <vt:lpstr>PowerPoint Presentation</vt:lpstr>
      <vt:lpstr>Nori – sushi wrap (red algae)</vt:lpstr>
      <vt:lpstr>Brown algae - kelp</vt:lpstr>
      <vt:lpstr>Edible brown algae</vt:lpstr>
      <vt:lpstr>Golden algae - diatoms</vt:lpstr>
      <vt:lpstr>Fire algae Biobay.com</vt:lpstr>
      <vt:lpstr>PowerPoint Presentation</vt:lpstr>
      <vt:lpstr>Dead sea turtle due to red tide</vt:lpstr>
      <vt:lpstr>Euglena</vt:lpstr>
      <vt:lpstr>THE KINGDOM FUNGI</vt:lpstr>
      <vt:lpstr>Fungi are:  a) important decomposers  b) they produce antibiotics  c) serve as a source of food   mushrooms, truffles, blue cheese,    yeast used to make beer, bread and wine</vt:lpstr>
      <vt:lpstr>Diseases caused by fungi :  MYCOSES or MYCOTIC INFECTIONS  Dermatomycoses are fungal infections of the skin.  </vt:lpstr>
      <vt:lpstr>Superficial dermatomycoses   a) candidiasis: Candida albicans (yeast)   - oral (thrush) and vaginal yeast infections </vt:lpstr>
      <vt:lpstr> b) Ringworm (tinea)   - due to any of the following genera:    Trichophyton    Microsporum    Epidermophyton    - from where do humans get ringworm?</vt:lpstr>
      <vt:lpstr>One source of ringworm is from animals.</vt:lpstr>
      <vt:lpstr>PowerPoint Presentation</vt:lpstr>
      <vt:lpstr>Tinea capitis – ringworm of the head and scalp</vt:lpstr>
      <vt:lpstr>Tinea corporis – ringworm of the body</vt:lpstr>
      <vt:lpstr>Tinea cruris – ringworm of the groin (jock itch)</vt:lpstr>
      <vt:lpstr>Tinea pedis – athlete’s foot (ringworm of the foot)</vt:lpstr>
      <vt:lpstr>Tinea unguium – ringworm of the nails</vt:lpstr>
      <vt:lpstr>Ringworm can be diagnosed using Sabouraud’s Dextrose Agar.</vt:lpstr>
      <vt:lpstr>Ringworm can be diagnosed using skin scrapings cleared with KOH on a wet mount to look for fungal hyphae.</vt:lpstr>
      <vt:lpstr>Ringworm can be diagnosed using a Wood’s lamp.</vt:lpstr>
      <vt:lpstr>Subcutaneous mycoses  - Sporothrix schenkii</vt:lpstr>
      <vt:lpstr>Deep systemic mycoses   - Histoplasma capsulatum (histoplasmosis) – commonly found  where there is damp soil and where bird and bat droppings occur.  - Cryptococcosis, Blastomycosis, Coccidiodomycosis</vt:lpstr>
      <vt:lpstr>THE ANIMAL KINGDOM </vt:lpstr>
      <vt:lpstr>A. HELMINTHS (worms)   - Flatworms (phylum Platyhelminthes)   - tapeworms (human)    how do humans get tapeworms?      - liver and lung flukes (human)</vt:lpstr>
      <vt:lpstr>Human Tapeworms</vt:lpstr>
      <vt:lpstr>PowerPoint Presentation</vt:lpstr>
      <vt:lpstr>HUMAN LUNG FLUKE  </vt:lpstr>
      <vt:lpstr>Crustaceans are a good source of lung fluke infestation.</vt:lpstr>
      <vt:lpstr> - Roundworms (phylum Nematoda)   - pinworms (human)    Enterobius vermicularis    anal to oral route of transmission    - hookworms (human)    larva can come from soil and      penetrate skin    visceral and cutaneous larva      migrans    - heartworms (dogs and cats)    mosquito vector</vt:lpstr>
      <vt:lpstr>Human Pinworms</vt:lpstr>
      <vt:lpstr>PowerPoint Presentation</vt:lpstr>
      <vt:lpstr>Human Hookworms</vt:lpstr>
      <vt:lpstr>PowerPoint Presentation</vt:lpstr>
      <vt:lpstr>Heartworms (dogs and cats)</vt:lpstr>
      <vt:lpstr>PowerPoint Presentation</vt:lpstr>
      <vt:lpstr> - Segmented worms (phylum Annelida)   - leeches (medicinal)</vt:lpstr>
      <vt:lpstr> B. ARTHROPODS     - many arthropods act as vectors of     infectious disease:</vt:lpstr>
      <vt:lpstr>a) Plasmodium vivax and other Plasmodium species  - Anopheles mosquitoes are biological vectors   of these protozoa that cause MALARIA  - quinine derivative drugs are the tx of choice but   are becoming less effective due to drug   resistant stains of the protozoa  - insecticide resistant mosquitoes strains are also   developing  - a vaccine has been sought and may be available   in the future  - chills, fever, headache, vomiting, death</vt:lpstr>
      <vt:lpstr>PowerPoint Presentation</vt:lpstr>
      <vt:lpstr>Malaria kills an estimated 1 million people every year.</vt:lpstr>
      <vt:lpstr>Bed nets are currently one of the best protections  against malaria.</vt:lpstr>
      <vt:lpstr>b) Borrelia burgdorferi  - the etiologic agent of LYME DISEASE  - transmission occurs through the bite of a deer   tick  - a classic bull’s eye rash may be seen after being   bitten by a tick  - get prompt antibiotic treatment!</vt:lpstr>
      <vt:lpstr>PowerPoint Presentation</vt:lpstr>
      <vt:lpstr>Know how to remove a tick.</vt:lpstr>
      <vt:lpstr>Bull’s eye rash from Lyme disease</vt:lpstr>
      <vt:lpstr>c) Rickettsia rickettsii  - etiologic agent of Rocky Mountain Spotted   Fever (RMSF)  - vector is the tick  - small animals act as reservoirs  - most cases occur in the eastern and     southeastern U.S.  - sudden headaches, fever, rash when in contact   with ticks and dogs; may lead to death   when untreated</vt:lpstr>
      <vt:lpstr>PowerPoint Presentation</vt:lpstr>
      <vt:lpstr>PowerPoint Presentation</vt:lpstr>
      <vt:lpstr>d) Rickettsia prowazekii  - etiologic agent of epidemic TYPHUS  - the vector is the human body louse  - high fever, frontal headache, muscle pain    followed by a rash  - common during wars and in areas where    poverty and famine exist  </vt:lpstr>
      <vt:lpstr>PowerPoint Presentation</vt:lpstr>
      <vt:lpstr>PowerPoint Presentation</vt:lpstr>
      <vt:lpstr>PowerPoint Presentation</vt:lpstr>
      <vt:lpstr>e) Yersinia pestis  - etiologic agent of the PLAGUE  - vector is the rat flea  - the term “black” plague comes from the black   spots patients exhibit on their skin that   come from clogged and broken capillaries  - “black”, pneumonic and bubonic plague all   comes from the same bacteria  - there is a vaccine with variable protection</vt:lpstr>
      <vt:lpstr>PowerPoint Presentation</vt:lpstr>
      <vt:lpstr>PowerPoint Presentation</vt:lpstr>
      <vt:lpstr>PowerPoint Presentation</vt:lpstr>
      <vt:lpstr>PowerPoint Presentation</vt:lpstr>
      <vt:lpstr>f) Viral Encephalitis  - St Louis, Eastern Equine (EEE), Western Equine   (WEE), Venezuelan Equine (VEE) and   West Nile occur in the U.S.  - vector is the mosquito  - St Louis is most common in the U.S.  - horses get viral encephalitis and have a vaccine  - “sentinel” test chickens and rabbits exist in   cages throughout the state to detect    outbreaks  - most people recover, the elderly and very    young are most at risk</vt:lpstr>
      <vt:lpstr>PowerPoint Presentation</vt:lpstr>
      <vt:lpstr>PowerPoint Presentation</vt:lpstr>
      <vt:lpstr>PowerPoint Presentation</vt:lpstr>
      <vt:lpstr>g) Other ARBOVIRUSES  - YELLOW FEVER is spread by Aedes aegyptii   mosquito vectors and other mosquitoes   - there is a yellow fever vaccine often     required for travelers from yellow    fever infected countries   - DENGUE FEVER is also caused by Aedes aegyptii   mosquito vectors   - there is no vaccine currently</vt:lpstr>
      <vt:lpstr>Yellow Fever</vt:lpstr>
      <vt:lpstr>Dengue Fever</vt:lpstr>
      <vt:lpstr>PowerPoint Presentation</vt:lpstr>
      <vt:lpstr>h) Trypanosoma cruzi  - etiologic agent of CHAGA’S DISEASE  - vector is the reduviid bug (“kissing bug”)  - found in central and south America  - this protozoan affects the circulatory system</vt:lpstr>
      <vt:lpstr>PowerPoint Presentation</vt:lpstr>
      <vt:lpstr>PowerPoint Presentation</vt:lpstr>
      <vt:lpstr>i) Trypanosoma brucei  - etiologic agent of African Sleeping Sickness  - vector is the tsetse fly  - prophylactic drugs are not of much use </vt:lpstr>
      <vt:lpstr>PowerPoint Presentation</vt:lpstr>
      <vt:lpstr>PowerPoint Presentation</vt:lpstr>
      <vt:lpstr>PowerPoint Presentation</vt:lpstr>
      <vt:lpstr> SCABIES   - Sarcoptes scabei   - intense pruritis (itch) of the skin as mites    burrow and lay eggs </vt:lpstr>
      <vt:lpstr>PowerPoint Presentation</vt:lpstr>
      <vt:lpstr> PEDICULOSIS   - Pediculus humanis    human head and body lice   - Phthirus pubis    pubic lice</vt:lpstr>
      <vt:lpstr>PowerPoint Presentation</vt:lpstr>
      <vt:lpstr>Human head louse – “nit picking”</vt:lpstr>
      <vt:lpstr>PowerPoint Presentation</vt:lpstr>
      <vt:lpstr>Watch the following slide presentation on insects that live with you all the time.   http://www.pbs.org/wgbh/nova/nature/bugs-that-live-on-you.html  Click on “launch interactive” to view the presentation. </vt:lpstr>
      <vt:lpstr>Viruses   The “snot” lecture </vt:lpstr>
      <vt:lpstr>COLDS   INFLUENZA MUMPS   RUBELLA (GERMAN MEASLES) POLIOMYELITIS  RUBEOLA (RED MEASLES) CHICKEN POX  SMALLPOX RABIES   WARTS (INCLUDING HPV) HERPES   HEPATITIS MONONUCLEOSIS  HIV  </vt:lpstr>
      <vt:lpstr>Louis Pasteur coined the term “virus” which means  poison in latin.  All types of cells appear to have viruses that can affect  them.   Are viruses alive?  Although they can reproduce and evolve, they  don’t share the other characteristics of living  things, especially since VIRUSES ARE NOT MADE  OF CELLS!</vt:lpstr>
      <vt:lpstr>Viruses are obligate intracellular parasites.  Viruses are very species and cell type specific:  - usually a virus infects one or two closely related   species of organisms and typically only   certain cells in those organisms.  ANTIBIOTICS ARE USELESS AGAINST VIRUSES  since viruses have no cell parts, antibiotics    (which attack cell parts) don’t destroy   viruses.</vt:lpstr>
      <vt:lpstr>To see a virus we need an electron microscope.  Each individual virus particle is called a VIRION.  </vt:lpstr>
      <vt:lpstr>All virions contain a proten coat (capsid) and either DNA or RNA but never both; some viruses may also be enveloped.</vt:lpstr>
      <vt:lpstr>PowerPoint Presentation</vt:lpstr>
      <vt:lpstr>PowerPoint Presentation</vt:lpstr>
      <vt:lpstr>HOW DO VIRUSES REPLICATE?  - in bacteria there are two general cycles that   viruses take to cause infections and    disease    a) the lytic cycle is acute and rapid   b) the lysogenic cycle is chronic and     prolonged</vt:lpstr>
      <vt:lpstr>The LYTIC CYCLE is when a virion attaches to a bacterial  cell, invades, takes over the cell to produce more  virions and then quickly lyses (bursts) the cell  releasing viral progeny (offspring).   a) attachment  b) injection of DNA or RNA  c) viral genome causes bacterial cell to make new   virions  d) lysis and death of the host cell to release    virions</vt:lpstr>
      <vt:lpstr>The Lytic Cycle of Viral Reproduction</vt:lpstr>
      <vt:lpstr>The LYSOGENIC CYCLE is when a virion invades the host  cell and the viral genetic material becomes  incorporated into the host genetic material;  where it is replicated and can lie dormant for  generation after generation of binary fission.   Stresses to the cell cause the prophage to  remove itself from the chromosome association  causing the lytic cycle to occur in the infected  cell.</vt:lpstr>
      <vt:lpstr>The Lysogenic Cycle of Viral Reproduction</vt:lpstr>
      <vt:lpstr>A prophage is the viral DNA when it is inserted into the host cell’s genetic material; in animal cell viruses this same phenomenon is termed a provirus.</vt:lpstr>
      <vt:lpstr>YouTube video of influenza attack  http://www.youtube.com/watch?v=Rpj0emEGShQ&amp;feature=player_embedded </vt:lpstr>
      <vt:lpstr>In humans, viruses can also follow a short or long  course of infection and presentation of signs and  symptoms.  - animal viruses that persist for a long time are   called latent viruses (the term provirus   replaces the word prophage when    referring to animal cell viruses, such as   HIV)   a) herpes simplex is latent   b) herpes zoster (VZV) is latent</vt:lpstr>
      <vt:lpstr>Herpes simplex I- cold sores/fever blisters</vt:lpstr>
      <vt:lpstr>Herpes is a latent virus that lingers in the body, eruptions occur usually due to various forms of stress.</vt:lpstr>
      <vt:lpstr>Herpes simplex 2 - genital herpes</vt:lpstr>
      <vt:lpstr>Herpes keratitis- corneal infection with herpes simplex</vt:lpstr>
      <vt:lpstr>Shingles is the latent form of chicken pox, both are caused by the same virus HHV3</vt:lpstr>
      <vt:lpstr>Some viruses are ONCOGENIC (cancer causing)   Epstein Barr virus (HHV4) causes Burkitt’s    lymphoma.   Hepatitis B and C viruses can lead to liver cancer.   Human Papilloma virus causes cervical cancer.  </vt:lpstr>
      <vt:lpstr>Mononucleosis is often called the “kissing disease” although sharing drinking vessels and sneezing are often more common methods of transmission</vt:lpstr>
      <vt:lpstr>PowerPoint Presentation</vt:lpstr>
      <vt:lpstr>Splenomegaly is common with “mono”</vt:lpstr>
      <vt:lpstr>Hepatitis B can be transmitted in other ways besides sex; there is a vaccine to protect people from the virus</vt:lpstr>
      <vt:lpstr>Hepatitis B global distribution</vt:lpstr>
      <vt:lpstr>Hepatitis is an inflammation of the liver that can lead to cirrhosis and liver cancer</vt:lpstr>
      <vt:lpstr>Hepatitis C is also oncogenic but there is NO vaccine that can be used to prevent this disease.</vt:lpstr>
      <vt:lpstr>Hepatitis C Global Distribution</vt:lpstr>
      <vt:lpstr>Human Papilloma Virus (Genital warts)</vt:lpstr>
      <vt:lpstr>It appears that there are even smaller infectious particles than even viruses!   VIROIDS are naked pieces of RNA known to infect   plants.   PRIONS are proteinaceous infectious particles   that cause diseases like BSE, vCJD, kuru,   and scrapie.  </vt:lpstr>
      <vt:lpstr>Viroids affecting hops, citrus and nectarines</vt:lpstr>
      <vt:lpstr>Prions are denatured proteins that apparently can cause infections and disease</vt:lpstr>
      <vt:lpstr>Bovine spongiform encephalopathy (BSE) or “mad cow disease” – these cows are often one source of “downer cows”</vt:lpstr>
      <vt:lpstr>Humans eating beef tainted with BSE prions can develop variant Creutzfeldt-Jakob disease (vCJD)</vt:lpstr>
      <vt:lpstr>Kuru was a disease that occurred in the native tribes of New Guinea, when the victorious tribes would cannibalize the losers; the nervous tissue was infected with prions which would infect those eating the brain.</vt:lpstr>
      <vt:lpstr>Scrapie, due to a prion, causes “downer sheep” </vt:lpstr>
      <vt:lpstr>PowerPoint Presentation</vt:lpstr>
      <vt:lpstr>Learning objectives for Packet 2 and 2B:  1.  Explain the scientific theory concerning the origin of life on earth and how  eukaryotic cells theoretically arose from prokaryotic cells. 2.  Be able to classify microorganisms by kingdom and know the text microbiologists refer to for bacterial classification. 3.  Be able to draw, define and explain the functions of the different parts of prokaryotic and eukaryotic cells. 4.  Know the purpose of the glycocalyx, cell wall, cell membrane as a part of a bacterial cell’s cell envelope. 5.  Be able to draw and name the various shapes and arrangements of bacterial cells. 6.  Explain the differences between the structures of gram + and gram – cell walls.  Describe the specific effect penicillin and lysozyme have on bacterial cell walls. 7.  Be able to explain the steps in the gram staining procedure and explain why each step is important to produce the final results. 8.  Be able to explain the steps in the acid fast staining procedure and explain why each step is important to produce the final results; predict when you would want to do an acid fast stain on a patient sample. 9.  Begin your knowledge of tuberculosis and be able to differentiate the purpose of the PPD injection versus the BCG injection. 10.  Be able to draw a cell membrane and compare and contrast the processes of diffusion, osmosis, facilitated diffusion, active transport and phagocytosis.</vt:lpstr>
      <vt:lpstr>11.  Explain your knowledge about a cell’s protoplasm (cytoplasm) and contrast how  bacterial intracellular structure differs from that of eukaryotic cells. 12.  Compare and contrast the chromosomes of prokaryotes and eukaryotes, be able  to explain the function of plasmids and the processes of binary fission,  conjugation, transformation and transduction. 13.  Explain the differences between prokaryotic and eukaryotic ribosomes. 14.  Draw to identify flagellar arrangements in bacteria and be able to compare and  contrast bacterial flagella from eukaryotic flagella. 15.  Explain the significance of bacterial endospores and know what human pathogens  are endospore producing; know how endospore producing bacteria are  stained. 16.  In the kingdom Protista, know the subkingdoms and phyla of the microbes  mentioned in the notes.  Be able to discuss each of the microbes mentioned  from the lecture packet notes. 17.  In the kingdom Fungi, be able to discuss each of the fungi mentioned from the  lecture packet notes. 18.  In the kingdom Animalia, be able to discuss each worm infestation and insect- transmitted disease from the lecture packet notes. 19.  Know which common human diseases are due to viral infections and be able to  compare and contrast the lytic cycle of viral reproduction from the lysogenic  cycle.  Know why antibiotics are not recommended for viral infections. </vt:lpstr>
      <vt:lpstr>20.  Explain the anatomy of a virus and be able to discuss each viral infection  mentioned in the lecture packet notes. 21.  Be able to discuss which viruses are oncogenic. 22.  Contrast viruses from viroids and prions and be able to discuss the prion-caused  infections mentioned in the lecture packet notes.</vt:lpstr>
    </vt:vector>
  </TitlesOfParts>
  <Company>Valencia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KINGDOM PROTISTA</dc:title>
  <dc:creator>Office of Information Technology</dc:creator>
  <cp:lastModifiedBy>Bob Gessner</cp:lastModifiedBy>
  <cp:revision>76</cp:revision>
  <dcterms:created xsi:type="dcterms:W3CDTF">2010-06-04T14:58:25Z</dcterms:created>
  <dcterms:modified xsi:type="dcterms:W3CDTF">2016-09-09T19:47:45Z</dcterms:modified>
</cp:coreProperties>
</file>